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5"/>
  </p:sldMasterIdLst>
  <p:notesMasterIdLst>
    <p:notesMasterId r:id="rId49"/>
  </p:notesMasterIdLst>
  <p:sldIdLst>
    <p:sldId id="256" r:id="rId6"/>
    <p:sldId id="260" r:id="rId7"/>
    <p:sldId id="261" r:id="rId8"/>
    <p:sldId id="262" r:id="rId9"/>
    <p:sldId id="277" r:id="rId10"/>
    <p:sldId id="278" r:id="rId11"/>
    <p:sldId id="270" r:id="rId12"/>
    <p:sldId id="279" r:id="rId13"/>
    <p:sldId id="280" r:id="rId14"/>
    <p:sldId id="281" r:id="rId15"/>
    <p:sldId id="313" r:id="rId16"/>
    <p:sldId id="292" r:id="rId17"/>
    <p:sldId id="283" r:id="rId18"/>
    <p:sldId id="284" r:id="rId19"/>
    <p:sldId id="314" r:id="rId20"/>
    <p:sldId id="315" r:id="rId21"/>
    <p:sldId id="293" r:id="rId22"/>
    <p:sldId id="285" r:id="rId23"/>
    <p:sldId id="286" r:id="rId24"/>
    <p:sldId id="287" r:id="rId25"/>
    <p:sldId id="288" r:id="rId26"/>
    <p:sldId id="318" r:id="rId27"/>
    <p:sldId id="294" r:id="rId28"/>
    <p:sldId id="289" r:id="rId29"/>
    <p:sldId id="290" r:id="rId30"/>
    <p:sldId id="291" r:id="rId31"/>
    <p:sldId id="295" r:id="rId32"/>
    <p:sldId id="296" r:id="rId33"/>
    <p:sldId id="321" r:id="rId34"/>
    <p:sldId id="317" r:id="rId35"/>
    <p:sldId id="320" r:id="rId36"/>
    <p:sldId id="322" r:id="rId37"/>
    <p:sldId id="323" r:id="rId38"/>
    <p:sldId id="324" r:id="rId39"/>
    <p:sldId id="325" r:id="rId40"/>
    <p:sldId id="309" r:id="rId41"/>
    <p:sldId id="310" r:id="rId42"/>
    <p:sldId id="311" r:id="rId43"/>
    <p:sldId id="312" r:id="rId44"/>
    <p:sldId id="306" r:id="rId45"/>
    <p:sldId id="307" r:id="rId46"/>
    <p:sldId id="300" r:id="rId47"/>
    <p:sldId id="308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72" autoAdjust="0"/>
    <p:restoredTop sz="93250" autoAdjust="0"/>
  </p:normalViewPr>
  <p:slideViewPr>
    <p:cSldViewPr snapToGrid="0" snapToObjects="1">
      <p:cViewPr varScale="1">
        <p:scale>
          <a:sx n="69" d="100"/>
          <a:sy n="69" d="100"/>
        </p:scale>
        <p:origin x="143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8" Type="http://schemas.openxmlformats.org/officeDocument/2006/relationships/slide" Target="slides/slide3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B38F91-7BA6-412A-95CB-293151531CF5}" type="datetimeFigureOut">
              <a:rPr lang="en-AU" smtClean="0"/>
              <a:t>22/05/2017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33E601-BB6C-4335-B1A9-5790318965E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11065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33E601-BB6C-4335-B1A9-5790318965E9}" type="slidenum">
              <a:rPr lang="en-AU" smtClean="0"/>
              <a:t>24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05861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6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6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Embo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6012" y="1904999"/>
            <a:ext cx="6938963" cy="1582271"/>
          </a:xfrm>
        </p:spPr>
        <p:txBody>
          <a:bodyPr anchor="b" anchorCtr="0"/>
          <a:lstStyle>
            <a:lvl1pPr>
              <a:lnSpc>
                <a:spcPct val="95000"/>
              </a:lnSpc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6013" y="3487271"/>
            <a:ext cx="6938961" cy="1143000"/>
          </a:xfrm>
        </p:spPr>
        <p:txBody>
          <a:bodyPr/>
          <a:lstStyle>
            <a:lvl1pPr marL="0" indent="0" algn="ctr">
              <a:spcBef>
                <a:spcPts val="300"/>
              </a:spcBef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07741" y="5715000"/>
            <a:ext cx="2133600" cy="275478"/>
          </a:xfrm>
        </p:spPr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fld id="{628EAFA9-7502-42D3-9B79-C38E938C236F}" type="datetimeFigureOut">
              <a:rPr lang="en-US" smtClean="0"/>
              <a:t>22-May-17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2659" y="5715000"/>
            <a:ext cx="2895600" cy="275478"/>
          </a:xfrm>
        </p:spPr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5715000"/>
            <a:ext cx="457200" cy="275478"/>
          </a:xfrm>
        </p:spPr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fld id="{2D57B0AA-AC8E-4463-ADAC-E87D09B82E4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 descr="coverAccentBotto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4686766"/>
            <a:ext cx="7315200" cy="400705"/>
          </a:xfrm>
          <a:prstGeom prst="rect">
            <a:avLst/>
          </a:prstGeom>
        </p:spPr>
      </p:pic>
      <p:pic>
        <p:nvPicPr>
          <p:cNvPr id="10" name="Picture 9" descr="coverAccentTop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" y="1619136"/>
            <a:ext cx="7315200" cy="39138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scrollwork-To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4754083" y="673398"/>
            <a:ext cx="742950" cy="361950"/>
          </a:xfrm>
          <a:prstGeom prst="rect">
            <a:avLst/>
          </a:prstGeom>
          <a:noFill/>
        </p:spPr>
      </p:pic>
      <p:pic>
        <p:nvPicPr>
          <p:cNvPr id="15" name="Picture 3" descr="scrollwork-Botto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4754083" y="5636584"/>
            <a:ext cx="742950" cy="361950"/>
          </a:xfrm>
          <a:prstGeom prst="rect">
            <a:avLst/>
          </a:prstGeom>
          <a:noFill/>
        </p:spPr>
      </p:pic>
      <p:pic>
        <p:nvPicPr>
          <p:cNvPr id="4099" name="Picture 3" descr="scrollwork-Botto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4169" y="5636584"/>
            <a:ext cx="742950" cy="361950"/>
          </a:xfrm>
          <a:prstGeom prst="rect">
            <a:avLst/>
          </a:prstGeom>
          <a:noFill/>
        </p:spPr>
      </p:pic>
      <p:pic>
        <p:nvPicPr>
          <p:cNvPr id="4098" name="Picture 2" descr="scrollwork-To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4169" y="673398"/>
            <a:ext cx="742950" cy="3619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14400"/>
            <a:ext cx="3429000" cy="137160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81121" y="914400"/>
            <a:ext cx="3108960" cy="4815841"/>
          </a:xfrm>
          <a:solidFill>
            <a:schemeClr val="bg2"/>
          </a:solidFill>
          <a:ln w="127000">
            <a:solidFill>
              <a:schemeClr val="bg1"/>
            </a:solidFill>
            <a:miter lim="800000"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2667001"/>
            <a:ext cx="3429000" cy="2895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500"/>
              </a:spcBef>
              <a:buNone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buSzPct val="10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22-May-17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2" descr="captionAccen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2326341"/>
            <a:ext cx="3429000" cy="24030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scrollwork-To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1752600" y="565897"/>
            <a:ext cx="742950" cy="361950"/>
          </a:xfrm>
          <a:prstGeom prst="rect">
            <a:avLst/>
          </a:prstGeom>
          <a:noFill/>
        </p:spPr>
      </p:pic>
      <p:pic>
        <p:nvPicPr>
          <p:cNvPr id="15" name="Picture 3" descr="scrollwork-Botto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1752600" y="4128247"/>
            <a:ext cx="742950" cy="361950"/>
          </a:xfrm>
          <a:prstGeom prst="rect">
            <a:avLst/>
          </a:prstGeom>
          <a:noFill/>
        </p:spPr>
      </p:pic>
      <p:pic>
        <p:nvPicPr>
          <p:cNvPr id="4099" name="Picture 3" descr="scrollwork-Botto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8450" y="4128247"/>
            <a:ext cx="742950" cy="361950"/>
          </a:xfrm>
          <a:prstGeom prst="rect">
            <a:avLst/>
          </a:prstGeom>
          <a:noFill/>
        </p:spPr>
      </p:pic>
      <p:pic>
        <p:nvPicPr>
          <p:cNvPr id="4098" name="Picture 2" descr="scrollwork-To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8450" y="565897"/>
            <a:ext cx="742950" cy="3619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0160" y="4406153"/>
            <a:ext cx="6583680" cy="78441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0" y="780826"/>
            <a:ext cx="4572000" cy="3467548"/>
          </a:xfrm>
          <a:solidFill>
            <a:schemeClr val="bg2"/>
          </a:solidFill>
          <a:ln w="127000">
            <a:solidFill>
              <a:schemeClr val="bg1"/>
            </a:solidFill>
            <a:miter lim="800000"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5446059"/>
            <a:ext cx="7543800" cy="609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buSzPct val="10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22-May-17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146" name="Picture 2" descr="captionLongAccen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90650" y="5204012"/>
            <a:ext cx="6362700" cy="24765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 descr="scrollwork-Botto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993402" y="4128247"/>
            <a:ext cx="742950" cy="361950"/>
          </a:xfrm>
          <a:prstGeom prst="rect">
            <a:avLst/>
          </a:prstGeom>
          <a:noFill/>
        </p:spPr>
      </p:pic>
      <p:pic>
        <p:nvPicPr>
          <p:cNvPr id="4099" name="Picture 3" descr="scrollwork-Botto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07649" y="4128247"/>
            <a:ext cx="742950" cy="361950"/>
          </a:xfrm>
          <a:prstGeom prst="rect">
            <a:avLst/>
          </a:prstGeom>
          <a:noFill/>
        </p:spPr>
      </p:pic>
      <p:pic>
        <p:nvPicPr>
          <p:cNvPr id="12" name="Picture 2" descr="scrollwork-Top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993402" y="565897"/>
            <a:ext cx="742950" cy="361950"/>
          </a:xfrm>
          <a:prstGeom prst="rect">
            <a:avLst/>
          </a:prstGeom>
          <a:noFill/>
        </p:spPr>
      </p:pic>
      <p:pic>
        <p:nvPicPr>
          <p:cNvPr id="4098" name="Picture 2" descr="scrollwork-Top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07649" y="565897"/>
            <a:ext cx="742950" cy="3619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0160" y="4406153"/>
            <a:ext cx="6583680" cy="78441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780826"/>
            <a:ext cx="2743200" cy="3467548"/>
          </a:xfrm>
          <a:solidFill>
            <a:schemeClr val="bg2"/>
          </a:solidFill>
          <a:ln w="127000">
            <a:solidFill>
              <a:schemeClr val="bg1"/>
            </a:solidFill>
            <a:miter lim="800000"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5446059"/>
            <a:ext cx="7543800" cy="609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buSzPct val="100000"/>
              <a:buFont typeface="Wingdings" pitchFamily="2" charset="2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22-May-17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146" name="Picture 2" descr="captionLongAccen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90650" y="5204012"/>
            <a:ext cx="6362700" cy="247650"/>
          </a:xfrm>
          <a:prstGeom prst="rect">
            <a:avLst/>
          </a:prstGeom>
          <a:noFill/>
        </p:spPr>
      </p:pic>
      <p:sp>
        <p:nvSpPr>
          <p:cNvPr id="14" name="Picture Placeholder 2"/>
          <p:cNvSpPr>
            <a:spLocks noGrp="1"/>
          </p:cNvSpPr>
          <p:nvPr>
            <p:ph type="pic" idx="13"/>
          </p:nvPr>
        </p:nvSpPr>
        <p:spPr>
          <a:xfrm>
            <a:off x="4912659" y="780826"/>
            <a:ext cx="2743200" cy="3467548"/>
          </a:xfrm>
          <a:solidFill>
            <a:schemeClr val="bg2"/>
          </a:solidFill>
          <a:ln w="127000">
            <a:solidFill>
              <a:schemeClr val="bg1"/>
            </a:solidFill>
            <a:miter lim="800000"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pageAccent-Fu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313" y="1689847"/>
            <a:ext cx="7953375" cy="304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084294"/>
            <a:ext cx="7543800" cy="3639670"/>
          </a:xfrm>
        </p:spPr>
        <p:txBody>
          <a:bodyPr vert="eaVert"/>
          <a:lstStyle>
            <a:lvl5pPr>
              <a:defRPr/>
            </a:lvl5pPr>
            <a:lvl6pPr marL="2286000">
              <a:defRPr/>
            </a:lvl6pPr>
            <a:lvl7pPr marL="2286000">
              <a:defRPr/>
            </a:lvl7pPr>
            <a:lvl8pPr marL="2286000">
              <a:defRPr/>
            </a:lvl8pPr>
            <a:lvl9pPr marL="2286000">
              <a:defRPr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</a:p>
          <a:p>
            <a:pPr lvl="4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22-May-17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922048"/>
            <a:ext cx="1676400" cy="4814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922048"/>
            <a:ext cx="5638800" cy="481488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22-May-17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5122" name="Picture 2" descr="verticalAccen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6225" y="860612"/>
            <a:ext cx="247364" cy="493776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22-May-17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2" descr="pageAccent-Fu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313" y="1689847"/>
            <a:ext cx="7953375" cy="3048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Embo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2519" y="4038600"/>
            <a:ext cx="6938963" cy="1174376"/>
          </a:xfrm>
        </p:spPr>
        <p:txBody>
          <a:bodyPr anchor="b" anchorCtr="0">
            <a:noAutofit/>
          </a:bodyPr>
          <a:lstStyle>
            <a:lvl1pPr>
              <a:lnSpc>
                <a:spcPct val="95000"/>
              </a:lnSpc>
              <a:defRPr sz="5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2520" y="5212977"/>
            <a:ext cx="6938961" cy="775447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07741" y="6214969"/>
            <a:ext cx="2133600" cy="275478"/>
          </a:xfrm>
        </p:spPr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fld id="{628EAFA9-7502-42D3-9B79-C38E938C236F}" type="datetimeFigureOut">
              <a:rPr lang="en-US" smtClean="0"/>
              <a:t>22-May-17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2659" y="6214969"/>
            <a:ext cx="2895600" cy="275478"/>
          </a:xfrm>
        </p:spPr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6214969"/>
            <a:ext cx="457200" cy="275478"/>
          </a:xfrm>
        </p:spPr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fld id="{2D57B0AA-AC8E-4463-ADAC-E87D09B82E4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 descr="coverAccentBotto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3915801"/>
            <a:ext cx="7315200" cy="400705"/>
          </a:xfrm>
          <a:prstGeom prst="rect">
            <a:avLst/>
          </a:prstGeom>
        </p:spPr>
      </p:pic>
      <p:sp>
        <p:nvSpPr>
          <p:cNvPr id="11" name="Picture Placeholder 2"/>
          <p:cNvSpPr>
            <a:spLocks noGrp="1"/>
          </p:cNvSpPr>
          <p:nvPr>
            <p:ph type="pic" idx="13"/>
          </p:nvPr>
        </p:nvSpPr>
        <p:spPr>
          <a:xfrm>
            <a:off x="1188720" y="1004455"/>
            <a:ext cx="6766560" cy="2729345"/>
          </a:xfrm>
          <a:solidFill>
            <a:schemeClr val="bg2"/>
          </a:solidFill>
          <a:ln w="127000">
            <a:solidFill>
              <a:schemeClr val="tx1"/>
            </a:solidFill>
            <a:miter lim="800000"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6012" y="1904998"/>
            <a:ext cx="6938964" cy="1582271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5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012" y="3487271"/>
            <a:ext cx="6938960" cy="11430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SzPct val="100000"/>
              <a:buFont typeface="Wingdings" pitchFamily="2" charset="2"/>
              <a:buNone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22-May-17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26" name="Picture 2" descr="SectionAccentTo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618488"/>
            <a:ext cx="7315200" cy="356382"/>
          </a:xfrm>
          <a:prstGeom prst="rect">
            <a:avLst/>
          </a:prstGeom>
          <a:noFill/>
        </p:spPr>
      </p:pic>
      <p:pic>
        <p:nvPicPr>
          <p:cNvPr id="1027" name="Picture 3" descr="SectionAccentBotto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4690872"/>
            <a:ext cx="7315200" cy="35638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pageAccent-Fu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313" y="1689847"/>
            <a:ext cx="7953375" cy="304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084293"/>
            <a:ext cx="3429000" cy="3639312"/>
          </a:xfrm>
        </p:spPr>
        <p:txBody>
          <a:bodyPr>
            <a:normAutofit/>
          </a:bodyPr>
          <a:lstStyle>
            <a:lvl1pPr marL="282575" indent="-282575">
              <a:defRPr sz="2000"/>
            </a:lvl1pPr>
            <a:lvl2pPr marL="573088" indent="-282575">
              <a:defRPr sz="1800"/>
            </a:lvl2pPr>
            <a:lvl3pPr marL="855663" indent="-282575">
              <a:defRPr sz="1800"/>
            </a:lvl3pPr>
            <a:lvl4pPr marL="1146175" indent="-282575">
              <a:defRPr sz="1800"/>
            </a:lvl4pPr>
            <a:lvl5pPr marL="1430338" indent="-282575">
              <a:defRPr sz="1800"/>
            </a:lvl5pPr>
            <a:lvl6pPr marL="1712913" indent="-282575">
              <a:defRPr sz="1800"/>
            </a:lvl6pPr>
            <a:lvl7pPr marL="2003425" indent="-282575">
              <a:defRPr sz="1800"/>
            </a:lvl7pPr>
            <a:lvl8pPr marL="2286000" indent="-282575">
              <a:defRPr sz="1800"/>
            </a:lvl8pPr>
            <a:lvl9pPr marL="2568575" indent="-282575"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26106" y="2084293"/>
            <a:ext cx="3429000" cy="3639312"/>
          </a:xfrm>
        </p:spPr>
        <p:txBody>
          <a:bodyPr>
            <a:normAutofit/>
          </a:bodyPr>
          <a:lstStyle>
            <a:lvl1pPr marL="282575" indent="-282575">
              <a:defRPr sz="2000"/>
            </a:lvl1pPr>
            <a:lvl2pPr marL="573088" indent="-282575">
              <a:defRPr sz="1800"/>
            </a:lvl2pPr>
            <a:lvl3pPr marL="855663" indent="-282575">
              <a:defRPr sz="1800"/>
            </a:lvl3pPr>
            <a:lvl4pPr marL="1146175" indent="-282575">
              <a:defRPr sz="1800"/>
            </a:lvl4pPr>
            <a:lvl5pPr marL="1430338" indent="-282575">
              <a:defRPr sz="1800"/>
            </a:lvl5pPr>
            <a:lvl6pPr marL="1712913" indent="-282575">
              <a:defRPr sz="1800"/>
            </a:lvl6pPr>
            <a:lvl7pPr marL="2005013" indent="-282575">
              <a:defRPr sz="1800"/>
            </a:lvl7pPr>
            <a:lvl8pPr marL="2287588" indent="-282575">
              <a:defRPr sz="1800"/>
            </a:lvl8pPr>
            <a:lvl9pPr marL="2568575" indent="-280988"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22-May-17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pageAccent-Fu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313" y="1689847"/>
            <a:ext cx="7953375" cy="304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1100" y="1839913"/>
            <a:ext cx="2743200" cy="903287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2971800"/>
            <a:ext cx="3429000" cy="2751804"/>
          </a:xfrm>
        </p:spPr>
        <p:txBody>
          <a:bodyPr>
            <a:normAutofit/>
          </a:bodyPr>
          <a:lstStyle>
            <a:lvl1pPr marL="282575" indent="-282575">
              <a:defRPr sz="1800"/>
            </a:lvl1pPr>
            <a:lvl2pPr marL="573088" indent="-282575">
              <a:defRPr sz="1800"/>
            </a:lvl2pPr>
            <a:lvl3pPr marL="855663" indent="-282575">
              <a:defRPr sz="1800"/>
            </a:lvl3pPr>
            <a:lvl4pPr marL="1146175" indent="-282575">
              <a:defRPr sz="1800"/>
            </a:lvl4pPr>
            <a:lvl5pPr marL="1430338" indent="-284163">
              <a:defRPr sz="1800"/>
            </a:lvl5pPr>
            <a:lvl6pPr marL="1712913" indent="-282575">
              <a:defRPr sz="1600"/>
            </a:lvl6pPr>
            <a:lvl7pPr marL="2003425" indent="-282575">
              <a:defRPr sz="1600"/>
            </a:lvl7pPr>
            <a:lvl8pPr marL="2286000" indent="-282575">
              <a:defRPr sz="1600"/>
            </a:lvl8pPr>
            <a:lvl9pPr marL="2568575" indent="-282575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69006" y="1839913"/>
            <a:ext cx="2743200" cy="903287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6106" y="2971800"/>
            <a:ext cx="3429000" cy="2751804"/>
          </a:xfrm>
        </p:spPr>
        <p:txBody>
          <a:bodyPr>
            <a:normAutofit/>
          </a:bodyPr>
          <a:lstStyle>
            <a:lvl1pPr marL="282575" indent="-282575">
              <a:defRPr sz="1800"/>
            </a:lvl1pPr>
            <a:lvl2pPr marL="573088" indent="-282575">
              <a:defRPr sz="1800"/>
            </a:lvl2pPr>
            <a:lvl3pPr marL="855663" indent="-282575">
              <a:defRPr sz="1800"/>
            </a:lvl3pPr>
            <a:lvl4pPr marL="1146175" indent="-282575">
              <a:defRPr sz="1800"/>
            </a:lvl4pPr>
            <a:lvl5pPr marL="1430338" indent="-282575">
              <a:defRPr sz="1800"/>
            </a:lvl5pPr>
            <a:lvl6pPr marL="1712913" indent="-282575">
              <a:defRPr sz="1600"/>
            </a:lvl6pPr>
            <a:lvl7pPr marL="2003425" indent="-282575">
              <a:defRPr sz="1600"/>
            </a:lvl7pPr>
            <a:lvl8pPr marL="2286000" indent="-282575">
              <a:defRPr sz="1600"/>
            </a:lvl8pPr>
            <a:lvl9pPr marL="2568575" indent="-282575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22-May-17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2050" name="Picture 2" descr="comparisonRul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47775" y="2686050"/>
            <a:ext cx="2609850" cy="133350"/>
          </a:xfrm>
          <a:prstGeom prst="rect">
            <a:avLst/>
          </a:prstGeom>
          <a:noFill/>
        </p:spPr>
      </p:pic>
      <p:pic>
        <p:nvPicPr>
          <p:cNvPr id="12" name="Picture 2" descr="comparisonRul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5681" y="2686050"/>
            <a:ext cx="2609850" cy="13335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pageAccent-Fu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313" y="1689847"/>
            <a:ext cx="7953375" cy="304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22-May-17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22-May-17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14400"/>
            <a:ext cx="3429000" cy="1371600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26106" y="914400"/>
            <a:ext cx="3429000" cy="4815841"/>
          </a:xfrm>
        </p:spPr>
        <p:txBody>
          <a:bodyPr>
            <a:normAutofit/>
          </a:bodyPr>
          <a:lstStyle>
            <a:lvl1pPr marL="341313" indent="-341313">
              <a:defRPr sz="2200"/>
            </a:lvl1pPr>
            <a:lvl2pPr marL="631825" indent="-284163">
              <a:defRPr sz="2000"/>
            </a:lvl2pPr>
            <a:lvl3pPr marL="914400" indent="-284163">
              <a:defRPr sz="1800"/>
            </a:lvl3pPr>
            <a:lvl4pPr marL="1196975" indent="-284163">
              <a:defRPr sz="1800"/>
            </a:lvl4pPr>
            <a:lvl5pPr marL="1487488" indent="-284163">
              <a:defRPr sz="1800"/>
            </a:lvl5pPr>
            <a:lvl6pPr marL="1770063" indent="-284163">
              <a:defRPr sz="1800"/>
            </a:lvl6pPr>
            <a:lvl7pPr marL="2060575" indent="-284163">
              <a:defRPr sz="1800"/>
            </a:lvl7pPr>
            <a:lvl8pPr marL="2344738" indent="-284163">
              <a:defRPr sz="1800"/>
            </a:lvl8pPr>
            <a:lvl9pPr marL="2627313" indent="-284163"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2667001"/>
            <a:ext cx="3429000" cy="28956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22-May-17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3074" name="Picture 2" descr="captionAccen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2326341"/>
            <a:ext cx="3429000" cy="24030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Edging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84294"/>
            <a:ext cx="6949440" cy="3639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118412"/>
            <a:ext cx="2133600" cy="2754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28EAFA9-7502-42D3-9B79-C38E938C236F}" type="datetimeFigureOut">
              <a:rPr lang="en-US" smtClean="0"/>
              <a:t>22-May-17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18412"/>
            <a:ext cx="2895600" cy="2754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43400" y="6118412"/>
            <a:ext cx="457200" cy="2754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fld id="{2D57B0AA-AC8E-4463-ADAC-E87D09B82E4F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5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SzPct val="100000"/>
        <a:buFont typeface="Wingdings" pitchFamily="2" charset="2"/>
        <a:buChar char="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500"/>
        </a:spcBef>
        <a:buClr>
          <a:schemeClr val="tx1">
            <a:lumMod val="60000"/>
            <a:lumOff val="40000"/>
          </a:schemeClr>
        </a:buClr>
        <a:buSzPct val="100000"/>
        <a:buFont typeface="Wingdings" pitchFamily="2" charset="2"/>
        <a:buChar char="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500"/>
        </a:spcBef>
        <a:buSzPct val="100000"/>
        <a:buFont typeface="Wingdings" pitchFamily="2" charset="2"/>
        <a:buChar char="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500"/>
        </a:spcBef>
        <a:buClr>
          <a:schemeClr val="tx1">
            <a:lumMod val="60000"/>
            <a:lumOff val="40000"/>
          </a:schemeClr>
        </a:buClr>
        <a:buSzPct val="100000"/>
        <a:buFont typeface="Wingdings" pitchFamily="2" charset="2"/>
        <a:buChar char="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500"/>
        </a:spcBef>
        <a:buSzPct val="100000"/>
        <a:buFont typeface="Wingdings" pitchFamily="2" charset="2"/>
        <a:buChar char="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500"/>
        </a:spcBef>
        <a:buClr>
          <a:schemeClr val="tx1">
            <a:lumMod val="60000"/>
            <a:lumOff val="40000"/>
          </a:schemeClr>
        </a:buClr>
        <a:buSzPct val="100000"/>
        <a:buFont typeface="Wingdings" pitchFamily="2" charset="2"/>
        <a:buChar char="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500"/>
        </a:spcBef>
        <a:buSzPct val="100000"/>
        <a:buFont typeface="Wingdings" pitchFamily="2" charset="2"/>
        <a:buChar char=""/>
        <a:tabLst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500"/>
        </a:spcBef>
        <a:buClr>
          <a:schemeClr val="tx1">
            <a:lumMod val="60000"/>
            <a:lumOff val="40000"/>
          </a:schemeClr>
        </a:buClr>
        <a:buSzPct val="100000"/>
        <a:buFont typeface="Wingdings" pitchFamily="2" charset="2"/>
        <a:buChar char=""/>
        <a:tabLst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500"/>
        </a:spcBef>
        <a:buSzPct val="100000"/>
        <a:buFont typeface="Wingdings" pitchFamily="2" charset="2"/>
        <a:buChar char=""/>
        <a:tabLst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6012" y="2731715"/>
            <a:ext cx="6938963" cy="158227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Philosophy</a:t>
            </a:r>
            <a:br>
              <a:rPr lang="en-US" dirty="0" smtClean="0"/>
            </a:br>
            <a:r>
              <a:rPr lang="en-US" dirty="0" smtClean="0"/>
              <a:t>Essay Writing</a:t>
            </a:r>
            <a:br>
              <a:rPr lang="en-US" dirty="0" smtClean="0"/>
            </a:br>
            <a:r>
              <a:rPr lang="en-US" sz="2200" dirty="0" smtClean="0"/>
              <a:t>(adapted from presentation by Year 12 Chief Examiner)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4589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Essay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249680" y="2236694"/>
            <a:ext cx="6949440" cy="3639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SzPct val="100000"/>
              <a:buFont typeface="Wingdings" pitchFamily="2" charset="2"/>
              <a:buChar char="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It can be really impressive if you include your own examples to illustrate a point / your own analogies / your own cases</a:t>
            </a:r>
          </a:p>
          <a:p>
            <a:r>
              <a:rPr lang="en-US" i="1" dirty="0" smtClean="0"/>
              <a:t>If we imagine </a:t>
            </a:r>
            <a:r>
              <a:rPr lang="en-US" i="1" dirty="0"/>
              <a:t>a world where our every move is controlled by God. Every apparent ‘choice’ or ‘decision’ you make is illusory, be it something to wear, what to study or</a:t>
            </a:r>
            <a:r>
              <a:rPr lang="en-US" i="1" dirty="0" smtClean="0"/>
              <a:t>…</a:t>
            </a:r>
          </a:p>
          <a:p>
            <a:r>
              <a:rPr lang="en-US" i="1" dirty="0" smtClean="0"/>
              <a:t>Consider the following case: a man returns home drunk…</a:t>
            </a:r>
            <a:endParaRPr lang="en-US" i="1" dirty="0"/>
          </a:p>
          <a:p>
            <a:endParaRPr lang="en-US" i="1" dirty="0"/>
          </a:p>
          <a:p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4724400" y="5573651"/>
            <a:ext cx="29310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 smtClean="0"/>
              <a:t>This is the kind of tone we’re after</a:t>
            </a:r>
            <a:endParaRPr lang="en-AU" sz="2400" b="1" dirty="0"/>
          </a:p>
        </p:txBody>
      </p:sp>
      <p:cxnSp>
        <p:nvCxnSpPr>
          <p:cNvPr id="7" name="Straight Arrow Connector 6"/>
          <p:cNvCxnSpPr>
            <a:stCxn id="4" idx="2"/>
          </p:cNvCxnSpPr>
          <p:nvPr/>
        </p:nvCxnSpPr>
        <p:spPr>
          <a:xfrm flipH="1" flipV="1">
            <a:off x="3983277" y="5210827"/>
            <a:ext cx="741123" cy="665537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7941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923536"/>
            <a:ext cx="6949440" cy="3639670"/>
          </a:xfrm>
        </p:spPr>
        <p:txBody>
          <a:bodyPr/>
          <a:lstStyle/>
          <a:p>
            <a:r>
              <a:rPr lang="en-AU" dirty="0" smtClean="0"/>
              <a:t>Take up a clear position on the issue/topic and then proceed to offer reasons and arguments to your reader for why they should share your position.</a:t>
            </a:r>
          </a:p>
          <a:p>
            <a:r>
              <a:rPr lang="en-AU" dirty="0" smtClean="0"/>
              <a:t>Invite them to share your position.                                               </a:t>
            </a:r>
            <a:r>
              <a:rPr lang="en-AU" i="1" dirty="0" smtClean="0"/>
              <a:t>If we consider…. It therefore becomes clear that… When we realise that…</a:t>
            </a:r>
            <a:endParaRPr lang="en-AU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52500" y="533400"/>
            <a:ext cx="75438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Essay Structure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2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516" y="381000"/>
            <a:ext cx="7543800" cy="1371600"/>
          </a:xfrm>
        </p:spPr>
        <p:txBody>
          <a:bodyPr/>
          <a:lstStyle/>
          <a:p>
            <a:r>
              <a:rPr lang="en-US" dirty="0" smtClean="0"/>
              <a:t>Essay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249680" y="3276352"/>
            <a:ext cx="6949440" cy="3639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SzPct val="100000"/>
              <a:buFont typeface="Wingdings" pitchFamily="2" charset="2"/>
              <a:buChar char="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000" b="1" dirty="0" smtClean="0"/>
              <a:t>Introductions</a:t>
            </a:r>
            <a:endParaRPr lang="en-US" sz="4000" dirty="0"/>
          </a:p>
          <a:p>
            <a:endParaRPr lang="en-US" i="1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4469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7886" y="381000"/>
            <a:ext cx="7543800" cy="1371600"/>
          </a:xfrm>
        </p:spPr>
        <p:txBody>
          <a:bodyPr/>
          <a:lstStyle/>
          <a:p>
            <a:r>
              <a:rPr lang="en-US" dirty="0" smtClean="0"/>
              <a:t>Essay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159450"/>
            <a:ext cx="6949440" cy="363967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124420" y="2036619"/>
            <a:ext cx="6949440" cy="437803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SzPct val="100000"/>
              <a:buFont typeface="Wingdings" pitchFamily="2" charset="2"/>
              <a:buChar char="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000" b="1" dirty="0" smtClean="0"/>
              <a:t>Introductions:</a:t>
            </a:r>
          </a:p>
          <a:p>
            <a:r>
              <a:rPr lang="en-US" dirty="0" smtClean="0"/>
              <a:t>Work best when they are direct and concise.</a:t>
            </a:r>
          </a:p>
          <a:p>
            <a:r>
              <a:rPr lang="en-US" dirty="0" smtClean="0"/>
              <a:t>Give a brief </a:t>
            </a:r>
            <a:r>
              <a:rPr lang="en-US" dirty="0"/>
              <a:t>overview of this area of </a:t>
            </a:r>
            <a:r>
              <a:rPr lang="en-US" dirty="0" smtClean="0"/>
              <a:t>philosophy / ‘break the ice’. Others prefer to get straight to the topic/issue at hand. Either is fine. Nevertheless, some unpacking of the topic/issue is needed. </a:t>
            </a:r>
            <a:r>
              <a:rPr lang="en-US" dirty="0" err="1" smtClean="0"/>
              <a:t>eg</a:t>
            </a:r>
            <a:r>
              <a:rPr lang="en-US" dirty="0" smtClean="0"/>
              <a:t>. </a:t>
            </a:r>
            <a:r>
              <a:rPr lang="en-US" i="1" dirty="0" smtClean="0"/>
              <a:t>A common criticism of utilitarianism is that it is a doctrine worthy only of pigs. This is because…</a:t>
            </a:r>
            <a:endParaRPr lang="en-US" dirty="0" smtClean="0"/>
          </a:p>
          <a:p>
            <a:r>
              <a:rPr lang="en-US" dirty="0" smtClean="0"/>
              <a:t>Clearly </a:t>
            </a:r>
            <a:r>
              <a:rPr lang="en-US" dirty="0"/>
              <a:t>state your contention </a:t>
            </a:r>
            <a:r>
              <a:rPr lang="en-US" dirty="0" smtClean="0"/>
              <a:t>- </a:t>
            </a:r>
            <a:r>
              <a:rPr lang="en-US" dirty="0"/>
              <a:t>what your position </a:t>
            </a:r>
            <a:r>
              <a:rPr lang="en-US" dirty="0" smtClean="0"/>
              <a:t>is </a:t>
            </a:r>
            <a:r>
              <a:rPr lang="en-US" b="1" dirty="0" smtClean="0"/>
              <a:t>in relation to the set topic </a:t>
            </a:r>
            <a:r>
              <a:rPr lang="en-US" dirty="0" smtClean="0"/>
              <a:t>(</a:t>
            </a:r>
            <a:r>
              <a:rPr lang="en-US" dirty="0" err="1" smtClean="0"/>
              <a:t>eg</a:t>
            </a:r>
            <a:r>
              <a:rPr lang="en-US" dirty="0" smtClean="0"/>
              <a:t>. give </a:t>
            </a:r>
            <a:r>
              <a:rPr lang="en-US" dirty="0"/>
              <a:t>your </a:t>
            </a:r>
            <a:r>
              <a:rPr lang="en-US" dirty="0" smtClean="0"/>
              <a:t>conclusion)</a:t>
            </a:r>
          </a:p>
          <a:p>
            <a:pPr marL="0" indent="0">
              <a:buNone/>
            </a:pPr>
            <a:r>
              <a:rPr lang="en-US" dirty="0" smtClean="0"/>
              <a:t>	Phrases </a:t>
            </a:r>
            <a:r>
              <a:rPr lang="en-US" dirty="0"/>
              <a:t>like these help to do this:                                                   </a:t>
            </a:r>
            <a:r>
              <a:rPr lang="en-US" dirty="0" smtClean="0"/>
              <a:t>                  	</a:t>
            </a:r>
            <a:r>
              <a:rPr lang="en-US" i="1" dirty="0" smtClean="0"/>
              <a:t>The </a:t>
            </a:r>
            <a:r>
              <a:rPr lang="en-US" i="1" dirty="0"/>
              <a:t>purpose of this essay is to… / In this essay I </a:t>
            </a:r>
            <a:r>
              <a:rPr lang="en-US" i="1" dirty="0" smtClean="0"/>
              <a:t>will argue that…</a:t>
            </a:r>
            <a:endParaRPr lang="en-US" dirty="0"/>
          </a:p>
          <a:p>
            <a:endParaRPr lang="en-US" i="1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2611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Essay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249680" y="2236694"/>
            <a:ext cx="6949440" cy="3639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SzPct val="100000"/>
              <a:buFont typeface="Wingdings" pitchFamily="2" charset="2"/>
              <a:buChar char="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000" b="1" dirty="0" smtClean="0"/>
              <a:t>Introductions:</a:t>
            </a:r>
          </a:p>
          <a:p>
            <a:pPr marL="0" indent="0">
              <a:buNone/>
            </a:pPr>
            <a:endParaRPr lang="en-US" i="1" dirty="0" smtClean="0"/>
          </a:p>
          <a:p>
            <a:endParaRPr lang="en-US" dirty="0" smtClean="0"/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165" y="3109868"/>
            <a:ext cx="7431087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128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Essay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249680" y="2236694"/>
            <a:ext cx="6949440" cy="3639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SzPct val="100000"/>
              <a:buFont typeface="Wingdings" pitchFamily="2" charset="2"/>
              <a:buChar char="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000" b="1" dirty="0" smtClean="0"/>
              <a:t>Introductions (Billanook 2013)</a:t>
            </a:r>
          </a:p>
          <a:p>
            <a:pPr marL="0" indent="0">
              <a:buNone/>
            </a:pPr>
            <a:endParaRPr lang="en-US" i="1" dirty="0" smtClean="0"/>
          </a:p>
          <a:p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936" y="3012486"/>
            <a:ext cx="8199120" cy="3500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394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Essay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249680" y="2236694"/>
            <a:ext cx="6949440" cy="3639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SzPct val="100000"/>
              <a:buFont typeface="Wingdings" pitchFamily="2" charset="2"/>
              <a:buChar char="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000" b="1" dirty="0" smtClean="0"/>
              <a:t>Introductions (high scoring essay from 2011 examiners report)</a:t>
            </a:r>
          </a:p>
          <a:p>
            <a:pPr marL="0" indent="0">
              <a:buNone/>
            </a:pPr>
            <a:endParaRPr lang="en-US" i="1" dirty="0" smtClean="0"/>
          </a:p>
          <a:p>
            <a:endParaRPr lang="en-U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07" y="3503959"/>
            <a:ext cx="9022515" cy="1957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108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Essay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249680" y="3276352"/>
            <a:ext cx="6949440" cy="3639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SzPct val="100000"/>
              <a:buFont typeface="Wingdings" pitchFamily="2" charset="2"/>
              <a:buChar char="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000" b="1" dirty="0" smtClean="0"/>
              <a:t>Body Paragraphs</a:t>
            </a:r>
            <a:endParaRPr lang="en-US" sz="4000" dirty="0"/>
          </a:p>
          <a:p>
            <a:endParaRPr lang="en-US" i="1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4661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Essay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249680" y="2512265"/>
            <a:ext cx="6949440" cy="3926113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SzPct val="100000"/>
              <a:buFont typeface="Wingdings" pitchFamily="2" charset="2"/>
              <a:buChar char="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7000" b="1" dirty="0" smtClean="0"/>
              <a:t>Body Paragraphs:</a:t>
            </a:r>
          </a:p>
          <a:p>
            <a:r>
              <a:rPr lang="en-US" sz="5900" dirty="0" smtClean="0"/>
              <a:t>Build your argument – present </a:t>
            </a:r>
            <a:r>
              <a:rPr lang="en-US" sz="5900" dirty="0"/>
              <a:t>arguments in support of your </a:t>
            </a:r>
            <a:r>
              <a:rPr lang="en-US" sz="5900" dirty="0" smtClean="0"/>
              <a:t>view</a:t>
            </a:r>
          </a:p>
          <a:p>
            <a:r>
              <a:rPr lang="en-US" sz="5900" dirty="0" smtClean="0"/>
              <a:t>Carefully outline arguments you intend to </a:t>
            </a:r>
            <a:r>
              <a:rPr lang="en-US" sz="5900" dirty="0" err="1" smtClean="0"/>
              <a:t>analyse</a:t>
            </a:r>
            <a:r>
              <a:rPr lang="en-US" sz="5900" dirty="0" smtClean="0"/>
              <a:t> – ‘walk the reader through the steps of the argument’</a:t>
            </a:r>
          </a:p>
          <a:p>
            <a:r>
              <a:rPr lang="en-US" sz="5900" dirty="0" smtClean="0"/>
              <a:t>Clearly </a:t>
            </a:r>
            <a:r>
              <a:rPr lang="en-US" sz="5900" b="1" dirty="0"/>
              <a:t>signpost </a:t>
            </a:r>
            <a:r>
              <a:rPr lang="en-US" sz="5900" dirty="0"/>
              <a:t>these </a:t>
            </a:r>
            <a:r>
              <a:rPr lang="en-US" sz="5900" dirty="0" smtClean="0"/>
              <a:t>arguments (without being repetitive…) </a:t>
            </a:r>
          </a:p>
          <a:p>
            <a:r>
              <a:rPr lang="en-US" sz="5900" dirty="0" smtClean="0"/>
              <a:t>Be sure to include developed evaluations / critical comparisons too</a:t>
            </a:r>
          </a:p>
          <a:p>
            <a:endParaRPr lang="en-US" sz="7200" dirty="0" smtClean="0"/>
          </a:p>
          <a:p>
            <a:endParaRPr lang="en-US" i="1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8592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Essay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249680" y="2236694"/>
            <a:ext cx="6949440" cy="3639670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SzPct val="100000"/>
              <a:buFont typeface="Wingdings" pitchFamily="2" charset="2"/>
              <a:buChar char="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8600" b="1" dirty="0" smtClean="0"/>
              <a:t>Body Paragraphs:</a:t>
            </a:r>
          </a:p>
          <a:p>
            <a:r>
              <a:rPr lang="en-US" sz="7200" dirty="0"/>
              <a:t>Provide examples, metaphors and analogies to help illustrate your views </a:t>
            </a:r>
            <a:r>
              <a:rPr lang="en-US" sz="7200" i="1" dirty="0"/>
              <a:t>(</a:t>
            </a:r>
            <a:r>
              <a:rPr lang="en-US" sz="7200" i="1" dirty="0" err="1"/>
              <a:t>eg</a:t>
            </a:r>
            <a:r>
              <a:rPr lang="en-US" sz="7200" i="1" dirty="0"/>
              <a:t>. To suggest that this is the same person is like suggesting that an a corn is the same thing as a fully grown oak tree…)</a:t>
            </a:r>
          </a:p>
          <a:p>
            <a:r>
              <a:rPr lang="en-US" sz="7200" dirty="0"/>
              <a:t>Present the other side of this issue and rebut possible responses to your position</a:t>
            </a:r>
          </a:p>
          <a:p>
            <a:r>
              <a:rPr lang="en-US" sz="7200" dirty="0"/>
              <a:t> Draw on / quote other philosophers and state why you reject such a view</a:t>
            </a:r>
          </a:p>
          <a:p>
            <a:endParaRPr lang="en-US" sz="7200" dirty="0" smtClean="0"/>
          </a:p>
          <a:p>
            <a:endParaRPr lang="en-US" i="1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68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Problems with Essay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435022"/>
            <a:ext cx="6949440" cy="363967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Many students do not </a:t>
            </a:r>
            <a:r>
              <a:rPr lang="en-US" sz="2600" b="1" dirty="0" smtClean="0"/>
              <a:t>answer the question</a:t>
            </a:r>
            <a:r>
              <a:rPr lang="en-US" dirty="0" smtClean="0"/>
              <a:t>.  For example, rather than addressing the question ‘does Descartes provide a convincing case for dualism?’ they instead provide a detailed exposition of all of Descartes’ arguments.</a:t>
            </a:r>
          </a:p>
          <a:p>
            <a:r>
              <a:rPr lang="en-US" dirty="0" smtClean="0"/>
              <a:t>Many students struggle to relate the arguments and viewpoints expressed within the set texts to the set topic.</a:t>
            </a:r>
          </a:p>
          <a:p>
            <a:r>
              <a:rPr lang="en-US" dirty="0" smtClean="0"/>
              <a:t>Many essays are indiscriminate – rather than relevant arguments and viewpoints from the set texts used to support </a:t>
            </a:r>
            <a:r>
              <a:rPr lang="en-US" sz="2600" b="1" dirty="0" smtClean="0"/>
              <a:t>discussion of the question</a:t>
            </a:r>
            <a:r>
              <a:rPr lang="en-US" dirty="0" smtClean="0"/>
              <a:t>, students outline </a:t>
            </a:r>
            <a:r>
              <a:rPr lang="en-US" i="1" dirty="0" smtClean="0"/>
              <a:t>all</a:t>
            </a:r>
            <a:r>
              <a:rPr lang="en-US" dirty="0" smtClean="0"/>
              <a:t> of the arguments.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86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Essay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249680" y="2236694"/>
            <a:ext cx="6949440" cy="3639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SzPct val="100000"/>
              <a:buFont typeface="Wingdings" pitchFamily="2" charset="2"/>
              <a:buChar char="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 smtClean="0"/>
              <a:t>Body Paragraphs:</a:t>
            </a:r>
          </a:p>
          <a:p>
            <a:endParaRPr lang="en-US" sz="7200" dirty="0" smtClean="0"/>
          </a:p>
          <a:p>
            <a:endParaRPr lang="en-US" i="1" dirty="0" smtClean="0"/>
          </a:p>
          <a:p>
            <a:endParaRPr lang="en-US" dirty="0" smtClean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913" y="2937478"/>
            <a:ext cx="7392987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4056529"/>
            <a:ext cx="733266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80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Essay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111894" y="2048804"/>
            <a:ext cx="6949440" cy="3639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SzPct val="100000"/>
              <a:buFont typeface="Wingdings" pitchFamily="2" charset="2"/>
              <a:buChar char="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 smtClean="0"/>
              <a:t>Body Paragraphs:</a:t>
            </a:r>
          </a:p>
          <a:p>
            <a:endParaRPr lang="en-US" i="1" dirty="0" smtClean="0"/>
          </a:p>
          <a:p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2710972"/>
            <a:ext cx="5524500" cy="441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999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Essay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097280" y="2084295"/>
            <a:ext cx="7114366" cy="43290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SzPct val="100000"/>
              <a:buFont typeface="Wingdings" pitchFamily="2" charset="2"/>
              <a:buChar char="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 smtClean="0"/>
              <a:t>Body Paragraphs:</a:t>
            </a:r>
          </a:p>
          <a:p>
            <a:r>
              <a:rPr lang="en-US" sz="1800" dirty="0" smtClean="0"/>
              <a:t>You can signpost your arguments without relying on too many ‘I will now do XYZ…’ statements.</a:t>
            </a:r>
          </a:p>
          <a:p>
            <a:r>
              <a:rPr lang="en-US" sz="1800" dirty="0" smtClean="0">
                <a:solidFill>
                  <a:srgbClr val="FF6600"/>
                </a:solidFill>
              </a:rPr>
              <a:t>The next criticism of Locke’s memory theory I will examine is Thomas Reid’s Brave Officer Paradox. It is as follows: …                                                                    </a:t>
            </a:r>
            <a:r>
              <a:rPr lang="en-US" sz="1800" dirty="0" smtClean="0">
                <a:solidFill>
                  <a:srgbClr val="00FF00"/>
                </a:solidFill>
              </a:rPr>
              <a:t>Secondly, Thomas Reid’s Brave Officer paradox is a popular counter-example to Locke’s memory theory. It is as follows: …</a:t>
            </a:r>
          </a:p>
          <a:p>
            <a:r>
              <a:rPr lang="en-US" sz="1800" dirty="0" smtClean="0">
                <a:solidFill>
                  <a:srgbClr val="FF6600"/>
                </a:solidFill>
              </a:rPr>
              <a:t>I will now provide an example to illustrate why Locke’s theory is the most compelling.                                                                                                    </a:t>
            </a:r>
            <a:r>
              <a:rPr lang="en-US" sz="1800" dirty="0" smtClean="0">
                <a:solidFill>
                  <a:srgbClr val="00FF00"/>
                </a:solidFill>
              </a:rPr>
              <a:t>Another clear advantage of Locke’s theory can be seen when we consider the following example.</a:t>
            </a:r>
          </a:p>
          <a:p>
            <a:endParaRPr lang="en-US" sz="1800" i="1" dirty="0" smtClean="0"/>
          </a:p>
          <a:p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315250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Essay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249680" y="3276352"/>
            <a:ext cx="6949440" cy="3639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SzPct val="100000"/>
              <a:buFont typeface="Wingdings" pitchFamily="2" charset="2"/>
              <a:buChar char="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000" b="1" dirty="0" smtClean="0"/>
              <a:t>Conclusion</a:t>
            </a:r>
            <a:endParaRPr lang="en-US" sz="4000" dirty="0"/>
          </a:p>
          <a:p>
            <a:endParaRPr lang="en-US" i="1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32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Essay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249680" y="2243755"/>
            <a:ext cx="6949440" cy="3818842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SzPct val="100000"/>
              <a:buFont typeface="Wingdings" pitchFamily="2" charset="2"/>
              <a:buChar char="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500" b="1" dirty="0" smtClean="0"/>
              <a:t>Conclusion:</a:t>
            </a:r>
          </a:p>
          <a:p>
            <a:pPr marL="0" indent="0">
              <a:buNone/>
            </a:pPr>
            <a:endParaRPr lang="en-US" sz="4000" b="1" dirty="0" smtClean="0"/>
          </a:p>
          <a:p>
            <a:r>
              <a:rPr lang="en-US" sz="4000" dirty="0" smtClean="0"/>
              <a:t> Clearly </a:t>
            </a:r>
            <a:r>
              <a:rPr lang="en-US" sz="4000" dirty="0"/>
              <a:t>restate your contention / </a:t>
            </a:r>
            <a:r>
              <a:rPr lang="en-US" sz="4000" dirty="0" smtClean="0"/>
              <a:t>view</a:t>
            </a:r>
          </a:p>
          <a:p>
            <a:endParaRPr lang="en-US" sz="4000" dirty="0" smtClean="0"/>
          </a:p>
          <a:p>
            <a:r>
              <a:rPr lang="en-US" sz="4000" dirty="0"/>
              <a:t> </a:t>
            </a:r>
            <a:r>
              <a:rPr lang="en-US" sz="4000" dirty="0" smtClean="0"/>
              <a:t>State </a:t>
            </a:r>
            <a:r>
              <a:rPr lang="en-US" sz="4000" dirty="0"/>
              <a:t>what you think you’ve achieved in the </a:t>
            </a:r>
            <a:r>
              <a:rPr lang="en-US" sz="4000" dirty="0" smtClean="0"/>
              <a:t>essay                                    </a:t>
            </a:r>
            <a:r>
              <a:rPr lang="en-US" sz="4000" i="1" dirty="0" smtClean="0"/>
              <a:t>I have shown that…                                                                                 I have argued that…                                                                         It has been established that…                                                           </a:t>
            </a:r>
            <a:r>
              <a:rPr lang="en-US" sz="4000" i="1" dirty="0" smtClean="0">
                <a:solidFill>
                  <a:srgbClr val="00FF00"/>
                </a:solidFill>
              </a:rPr>
              <a:t>The purpose of this essay has been to…</a:t>
            </a:r>
            <a:endParaRPr lang="en-US" sz="4000" dirty="0">
              <a:solidFill>
                <a:srgbClr val="00FF00"/>
              </a:solidFill>
            </a:endParaRPr>
          </a:p>
          <a:p>
            <a:endParaRPr lang="en-US" sz="7200" dirty="0" smtClean="0"/>
          </a:p>
          <a:p>
            <a:endParaRPr lang="en-US" i="1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849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Essay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249680" y="2243755"/>
            <a:ext cx="6949440" cy="29490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SzPct val="100000"/>
              <a:buFont typeface="Wingdings" pitchFamily="2" charset="2"/>
              <a:buChar char="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 smtClean="0"/>
              <a:t>Conclusion:</a:t>
            </a:r>
          </a:p>
          <a:p>
            <a:pPr marL="0" indent="0">
              <a:buNone/>
            </a:pPr>
            <a:endParaRPr lang="en-US" sz="4000" b="1" dirty="0" smtClean="0"/>
          </a:p>
          <a:p>
            <a:pPr marL="0" indent="0">
              <a:buNone/>
            </a:pPr>
            <a:endParaRPr lang="en-US" sz="7200" dirty="0" smtClean="0"/>
          </a:p>
          <a:p>
            <a:endParaRPr lang="en-US" i="1" dirty="0" smtClean="0"/>
          </a:p>
          <a:p>
            <a:endParaRPr lang="en-US" dirty="0" smtClean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770" y="3134853"/>
            <a:ext cx="7380287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76" y="4211395"/>
            <a:ext cx="7256463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462" y="5166396"/>
            <a:ext cx="7170737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521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Essay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249680" y="2243755"/>
            <a:ext cx="6949440" cy="29490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SzPct val="100000"/>
              <a:buFont typeface="Wingdings" pitchFamily="2" charset="2"/>
              <a:buChar char="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 smtClean="0"/>
              <a:t>Conclusion:</a:t>
            </a:r>
          </a:p>
          <a:p>
            <a:pPr marL="0" indent="0">
              <a:buNone/>
            </a:pPr>
            <a:endParaRPr lang="en-US" sz="4000" b="1" dirty="0" smtClean="0"/>
          </a:p>
          <a:p>
            <a:pPr marL="0" indent="0">
              <a:buNone/>
            </a:pPr>
            <a:endParaRPr lang="en-US" sz="7200" dirty="0" smtClean="0"/>
          </a:p>
          <a:p>
            <a:endParaRPr lang="en-US" i="1" dirty="0" smtClean="0"/>
          </a:p>
          <a:p>
            <a:endParaRPr lang="en-US" dirty="0" smtClean="0"/>
          </a:p>
        </p:txBody>
      </p:sp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611188" y="3182027"/>
            <a:ext cx="7848600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b="1" dirty="0" smtClean="0"/>
              <a:t>Sample Student Conclusion</a:t>
            </a:r>
          </a:p>
          <a:p>
            <a:pPr eaLnBrk="1" hangingPunct="1"/>
            <a:endParaRPr lang="en-US" sz="1600" dirty="0"/>
          </a:p>
          <a:p>
            <a:pPr eaLnBrk="1" hangingPunct="1"/>
            <a:r>
              <a:rPr lang="en-US" sz="1600" dirty="0" smtClean="0"/>
              <a:t>This </a:t>
            </a:r>
            <a:r>
              <a:rPr lang="en-US" sz="1600" dirty="0"/>
              <a:t>essay has provided an application of Swinburne’s theodicy in light of the recent tragedy experienced in Boston. I have shown that Swinburne’s argument provides us with a workable and logically sound account for why an </a:t>
            </a:r>
            <a:r>
              <a:rPr lang="en-US" sz="1600" dirty="0" smtClean="0"/>
              <a:t>all-powerful </a:t>
            </a:r>
            <a:r>
              <a:rPr lang="en-US" sz="1600" dirty="0"/>
              <a:t>and </a:t>
            </a:r>
            <a:r>
              <a:rPr lang="en-US" sz="1600" dirty="0" smtClean="0"/>
              <a:t>all-good God </a:t>
            </a:r>
            <a:r>
              <a:rPr lang="en-US" sz="1600" dirty="0"/>
              <a:t>would leave open the possibility of such acts of horror. We therefore need not abandon belief in such a God when such tragedies occur. It has been demonstrated that living in a world where we possess FRC, where our choices and actions have a real impact on the world and on others lives is preferable to a world where we do not possess this free will. Further, it is now clear that one makes a logical contradiction when suggesting that God could both intervene and prevent such acts of moral evil </a:t>
            </a:r>
            <a:r>
              <a:rPr lang="en-US" sz="1600" i="1" dirty="0"/>
              <a:t>and</a:t>
            </a:r>
            <a:r>
              <a:rPr lang="en-US" sz="1600" dirty="0"/>
              <a:t> give us FRC.</a:t>
            </a:r>
            <a:endParaRPr lang="en-AU" sz="1600" dirty="0"/>
          </a:p>
        </p:txBody>
      </p:sp>
    </p:spTree>
    <p:extLst>
      <p:ext uri="{BB962C8B-B14F-4D97-AF65-F5344CB8AC3E}">
        <p14:creationId xmlns:p14="http://schemas.microsoft.com/office/powerpoint/2010/main" val="117870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Final Tips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347340"/>
            <a:ext cx="6949440" cy="3639670"/>
          </a:xfrm>
        </p:spPr>
        <p:txBody>
          <a:bodyPr/>
          <a:lstStyle/>
          <a:p>
            <a:r>
              <a:rPr lang="en-AU" dirty="0" smtClean="0"/>
              <a:t>Leave one or two lines between paragraphs – it makes the essay look better aesthetically.</a:t>
            </a:r>
          </a:p>
        </p:txBody>
      </p:sp>
      <p:sp>
        <p:nvSpPr>
          <p:cNvPr id="4" name="Rectangle 3"/>
          <p:cNvSpPr/>
          <p:nvPr/>
        </p:nvSpPr>
        <p:spPr>
          <a:xfrm>
            <a:off x="1949048" y="3331924"/>
            <a:ext cx="2410008" cy="92692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Rectangle 4"/>
          <p:cNvSpPr/>
          <p:nvPr/>
        </p:nvSpPr>
        <p:spPr>
          <a:xfrm>
            <a:off x="1949048" y="4396637"/>
            <a:ext cx="2410008" cy="92692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ectangle 5"/>
          <p:cNvSpPr/>
          <p:nvPr/>
        </p:nvSpPr>
        <p:spPr>
          <a:xfrm>
            <a:off x="1949048" y="5461349"/>
            <a:ext cx="2410008" cy="92692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Rectangle 6"/>
          <p:cNvSpPr/>
          <p:nvPr/>
        </p:nvSpPr>
        <p:spPr>
          <a:xfrm>
            <a:off x="4729826" y="3331924"/>
            <a:ext cx="2410008" cy="92692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Rectangle 7"/>
          <p:cNvSpPr/>
          <p:nvPr/>
        </p:nvSpPr>
        <p:spPr>
          <a:xfrm>
            <a:off x="4729826" y="4396637"/>
            <a:ext cx="2410008" cy="92692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0398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Final Tips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071768"/>
            <a:ext cx="6949440" cy="3639670"/>
          </a:xfrm>
        </p:spPr>
        <p:txBody>
          <a:bodyPr/>
          <a:lstStyle/>
          <a:p>
            <a:pPr marL="0" indent="0">
              <a:buNone/>
            </a:pPr>
            <a:endParaRPr lang="en-AU" dirty="0" smtClean="0"/>
          </a:p>
          <a:p>
            <a:r>
              <a:rPr lang="en-AU" dirty="0" smtClean="0"/>
              <a:t>Nice turns of phrase: </a:t>
            </a:r>
          </a:p>
          <a:p>
            <a:r>
              <a:rPr lang="en-AU" i="1" dirty="0" smtClean="0"/>
              <a:t>Perhaps… / On the other hand… / Conversely… / Moreover… / Furthermore… / Further… / Let us consider…</a:t>
            </a:r>
            <a:endParaRPr lang="en-AU" i="1" dirty="0"/>
          </a:p>
          <a:p>
            <a:r>
              <a:rPr lang="en-AU" i="1" dirty="0" smtClean="0"/>
              <a:t>Some people suggest that X, to the contrary; Y is…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3051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Assessment Criteria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409970"/>
            <a:ext cx="6949440" cy="3639670"/>
          </a:xfrm>
        </p:spPr>
        <p:txBody>
          <a:bodyPr>
            <a:normAutofit fontScale="92500" lnSpcReduction="10000"/>
          </a:bodyPr>
          <a:lstStyle/>
          <a:p>
            <a:r>
              <a:rPr lang="en-AU" dirty="0" smtClean="0"/>
              <a:t>I will use the same criteria the examiners use when assessing student essays (25 marks)</a:t>
            </a:r>
          </a:p>
          <a:p>
            <a:pPr marL="0" indent="0">
              <a:buNone/>
            </a:pPr>
            <a:r>
              <a:rPr lang="en-AU" b="1" dirty="0" smtClean="0"/>
              <a:t>	Expression 1-5</a:t>
            </a:r>
          </a:p>
          <a:p>
            <a:pPr marL="0" indent="0">
              <a:buNone/>
            </a:pPr>
            <a:r>
              <a:rPr lang="en-AU" b="1" dirty="0" smtClean="0"/>
              <a:t>	Knowledge and understanding 1-5</a:t>
            </a:r>
          </a:p>
          <a:p>
            <a:pPr marL="0" indent="0">
              <a:buNone/>
            </a:pPr>
            <a:r>
              <a:rPr lang="en-AU" b="1" dirty="0" smtClean="0"/>
              <a:t>	Identification </a:t>
            </a:r>
            <a:r>
              <a:rPr lang="en-AU" b="1" dirty="0"/>
              <a:t>and analysis of relevant material </a:t>
            </a:r>
            <a:r>
              <a:rPr lang="en-AU" b="1" dirty="0" smtClean="0"/>
              <a:t> 1-10</a:t>
            </a:r>
          </a:p>
          <a:p>
            <a:pPr marL="0" indent="0">
              <a:buNone/>
            </a:pPr>
            <a:r>
              <a:rPr lang="en-AU" b="1" dirty="0" smtClean="0"/>
              <a:t>	Development </a:t>
            </a:r>
            <a:r>
              <a:rPr lang="en-AU" b="1" dirty="0"/>
              <a:t>and evaluation </a:t>
            </a:r>
            <a:r>
              <a:rPr lang="en-AU" b="1" dirty="0" smtClean="0"/>
              <a:t>1-5</a:t>
            </a:r>
          </a:p>
          <a:p>
            <a:r>
              <a:rPr lang="en-AU" dirty="0"/>
              <a:t>http://www.vcaa.vic.edu.au/Documents/exams/philosophy/2013/philosophy_examrep13.pdf (pages 9 &amp; 10)</a:t>
            </a:r>
          </a:p>
          <a:p>
            <a:endParaRPr lang="en-AU" b="1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4080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Problems with Essay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535230"/>
            <a:ext cx="6949440" cy="3639670"/>
          </a:xfrm>
        </p:spPr>
        <p:txBody>
          <a:bodyPr>
            <a:normAutofit/>
          </a:bodyPr>
          <a:lstStyle/>
          <a:p>
            <a:r>
              <a:rPr lang="en-US" dirty="0" smtClean="0"/>
              <a:t>Outlines are superficial.  Many students struggle to ‘walk the reader through’ the reasoning for a given conclusion.</a:t>
            </a:r>
          </a:p>
          <a:p>
            <a:r>
              <a:rPr lang="en-US" dirty="0" smtClean="0"/>
              <a:t>Many students really struggle with evaluation.  Often students will spend the majority of time on outlining an argument and only give cursory attention to evaluation.</a:t>
            </a:r>
          </a:p>
          <a:p>
            <a:r>
              <a:rPr lang="en-US" dirty="0" smtClean="0"/>
              <a:t>Rather than evaluating the arguments in terms of the question, students often simply evaluate the arguments generally.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19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Sample essay topics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558" y="2066794"/>
            <a:ext cx="7835342" cy="4446740"/>
          </a:xfrm>
        </p:spPr>
        <p:txBody>
          <a:bodyPr>
            <a:normAutofit fontScale="92500" lnSpcReduction="20000"/>
          </a:bodyPr>
          <a:lstStyle/>
          <a:p>
            <a:pPr>
              <a:buAutoNum type="arabicPeriod"/>
            </a:pPr>
            <a:r>
              <a:rPr lang="en-AU" sz="1800" dirty="0" smtClean="0"/>
              <a:t>Consider the case of the </a:t>
            </a:r>
            <a:r>
              <a:rPr lang="en-AU" sz="1800" dirty="0" err="1"/>
              <a:t>T</a:t>
            </a:r>
            <a:r>
              <a:rPr lang="en-AU" sz="1800" dirty="0" err="1" smtClean="0"/>
              <a:t>eleporter</a:t>
            </a:r>
            <a:r>
              <a:rPr lang="en-AU" sz="1800" dirty="0" smtClean="0"/>
              <a:t>. Is the person who steps out at the destination end the same person who stepped in at the departure end? Critically compare Locke and Hume’s likely answer to this question.</a:t>
            </a:r>
          </a:p>
          <a:p>
            <a:pPr>
              <a:buFont typeface="Wingdings" pitchFamily="2" charset="2"/>
              <a:buAutoNum type="arabicPeriod"/>
            </a:pPr>
            <a:r>
              <a:rPr lang="en-AU" sz="1800" dirty="0" smtClean="0"/>
              <a:t>‘A sceptical view of the self has disastrous consequences for our treatment of others and moral responsibility. Do you agree? </a:t>
            </a:r>
            <a:r>
              <a:rPr lang="en-AU" sz="1800" dirty="0"/>
              <a:t>Make reference to </a:t>
            </a:r>
            <a:r>
              <a:rPr lang="en-AU" sz="1800" dirty="0" smtClean="0"/>
              <a:t>any two of the philosophers </a:t>
            </a:r>
            <a:r>
              <a:rPr lang="en-AU" sz="1800" dirty="0"/>
              <a:t>studied in this unit</a:t>
            </a:r>
            <a:r>
              <a:rPr lang="en-AU" sz="1800" dirty="0" smtClean="0"/>
              <a:t>.</a:t>
            </a:r>
          </a:p>
          <a:p>
            <a:pPr>
              <a:buFont typeface="Wingdings" pitchFamily="2" charset="2"/>
              <a:buAutoNum type="arabicPeriod"/>
            </a:pPr>
            <a:r>
              <a:rPr lang="en-AU" sz="1800" dirty="0"/>
              <a:t>‘Memory is the most significant factor in the problem of personal identity.’ </a:t>
            </a:r>
            <a:r>
              <a:rPr lang="en-AU" sz="1800" dirty="0" smtClean="0"/>
              <a:t>Do you agree? Make </a:t>
            </a:r>
            <a:r>
              <a:rPr lang="en-AU" sz="1800" dirty="0"/>
              <a:t>reference to any two of the philosophers studied in this unit</a:t>
            </a:r>
            <a:r>
              <a:rPr lang="en-AU" sz="1800" dirty="0" smtClean="0"/>
              <a:t>.</a:t>
            </a:r>
          </a:p>
          <a:p>
            <a:pPr>
              <a:buFont typeface="Wingdings" pitchFamily="2" charset="2"/>
              <a:buAutoNum type="arabicPeriod"/>
            </a:pPr>
            <a:r>
              <a:rPr lang="en-AU" sz="1800" dirty="0"/>
              <a:t>In May of last year German state police arrested a 93-year-old man, Hans </a:t>
            </a:r>
            <a:r>
              <a:rPr lang="en-AU" sz="1800" dirty="0" err="1"/>
              <a:t>Lipschis</a:t>
            </a:r>
            <a:r>
              <a:rPr lang="en-AU" sz="1800" dirty="0"/>
              <a:t>. He was accused of being a guard at the Auschwitz concentration </a:t>
            </a:r>
            <a:r>
              <a:rPr lang="en-AU" sz="1800" dirty="0" smtClean="0"/>
              <a:t>camp 69 years earlier and being complicit in the murders that took place there.                                                                                                              Should </a:t>
            </a:r>
            <a:r>
              <a:rPr lang="en-AU" sz="1800" dirty="0"/>
              <a:t>he be held morally responsible? Make reference to at least two philosophers studied in this unit</a:t>
            </a:r>
            <a:r>
              <a:rPr lang="en-AU" sz="1800" dirty="0" smtClean="0"/>
              <a:t>.</a:t>
            </a:r>
          </a:p>
          <a:p>
            <a:pPr>
              <a:buFont typeface="Wingdings" pitchFamily="2" charset="2"/>
              <a:buAutoNum type="arabicPeriod"/>
            </a:pPr>
            <a:r>
              <a:rPr lang="en-AU" sz="1800" dirty="0" smtClean="0"/>
              <a:t>The theory of self we adopt has direct implications for the way we understand life, and death. </a:t>
            </a:r>
            <a:r>
              <a:rPr lang="en-AU" sz="1800" dirty="0"/>
              <a:t>Discuss with reference to any two of the philosophers studied in this unit.</a:t>
            </a:r>
          </a:p>
          <a:p>
            <a:pPr>
              <a:buFont typeface="Wingdings" pitchFamily="2" charset="2"/>
              <a:buAutoNum type="arabicPeriod"/>
            </a:pPr>
            <a:endParaRPr lang="en-AU" sz="1800" dirty="0"/>
          </a:p>
          <a:p>
            <a:pPr>
              <a:buFont typeface="Wingdings" pitchFamily="2" charset="2"/>
              <a:buAutoNum type="arabicPeriod"/>
            </a:pPr>
            <a:endParaRPr lang="en-AU" sz="1800" dirty="0"/>
          </a:p>
          <a:p>
            <a:pPr>
              <a:buFont typeface="Wingdings" pitchFamily="2" charset="2"/>
              <a:buAutoNum type="arabicPeriod"/>
            </a:pPr>
            <a:endParaRPr lang="en-AU" sz="1800" dirty="0"/>
          </a:p>
          <a:p>
            <a:pPr>
              <a:buFont typeface="Wingdings" pitchFamily="2" charset="2"/>
              <a:buAutoNum type="arabicPeriod"/>
            </a:pPr>
            <a:endParaRPr lang="en-AU" sz="1800" dirty="0" smtClean="0"/>
          </a:p>
          <a:p>
            <a:pPr>
              <a:buAutoNum type="arabicPeriod"/>
            </a:pPr>
            <a:endParaRPr lang="en-AU" sz="1800" dirty="0" smtClean="0"/>
          </a:p>
          <a:p>
            <a:pPr>
              <a:buAutoNum type="arabicPeriod"/>
            </a:pPr>
            <a:endParaRPr lang="en-AU" sz="1800" dirty="0"/>
          </a:p>
        </p:txBody>
      </p:sp>
    </p:spTree>
    <p:extLst>
      <p:ext uri="{BB962C8B-B14F-4D97-AF65-F5344CB8AC3E}">
        <p14:creationId xmlns:p14="http://schemas.microsoft.com/office/powerpoint/2010/main" val="20200237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084294"/>
            <a:ext cx="6949440" cy="4429240"/>
          </a:xfrm>
        </p:spPr>
        <p:txBody>
          <a:bodyPr>
            <a:normAutofit/>
          </a:bodyPr>
          <a:lstStyle/>
          <a:p>
            <a:pPr>
              <a:buAutoNum type="arabicPeriod"/>
            </a:pPr>
            <a:r>
              <a:rPr lang="en-AU" sz="2000" dirty="0" smtClean="0"/>
              <a:t>‘Memory is too problematic for us to consider it the source of personal identity through time.’ Do you agree? </a:t>
            </a:r>
            <a:r>
              <a:rPr lang="en-AU" sz="2000" dirty="0"/>
              <a:t>Make reference to any two of the philosophers studied in this unit</a:t>
            </a:r>
            <a:r>
              <a:rPr lang="en-AU" sz="2000" dirty="0" smtClean="0"/>
              <a:t>.</a:t>
            </a:r>
          </a:p>
          <a:p>
            <a:pPr>
              <a:buFont typeface="Wingdings" pitchFamily="2" charset="2"/>
              <a:buAutoNum type="arabicPeriod"/>
            </a:pPr>
            <a:endParaRPr lang="en-AU" sz="2000" dirty="0"/>
          </a:p>
          <a:p>
            <a:pPr>
              <a:buAutoNum type="arabicPeriod"/>
            </a:pPr>
            <a:endParaRPr lang="en-AU" sz="2000" dirty="0"/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987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084294"/>
            <a:ext cx="6949440" cy="4429240"/>
          </a:xfrm>
        </p:spPr>
        <p:txBody>
          <a:bodyPr>
            <a:normAutofit/>
          </a:bodyPr>
          <a:lstStyle/>
          <a:p>
            <a:pPr>
              <a:buAutoNum type="arabicPeriod"/>
            </a:pPr>
            <a:r>
              <a:rPr lang="en-AU" sz="2000" dirty="0" smtClean="0"/>
              <a:t>How </a:t>
            </a:r>
            <a:r>
              <a:rPr lang="en-AU" sz="2000" dirty="0"/>
              <a:t>do Hume and Locke differ in their accounts of the role of memory in personal identity? Whose account do you find most appealing and why?</a:t>
            </a:r>
          </a:p>
          <a:p>
            <a:pPr>
              <a:buFont typeface="Wingdings" pitchFamily="2" charset="2"/>
              <a:buAutoNum type="arabicPeriod"/>
            </a:pPr>
            <a:endParaRPr lang="en-AU" sz="2000" dirty="0"/>
          </a:p>
          <a:p>
            <a:pPr>
              <a:buAutoNum type="arabicPeriod"/>
            </a:pPr>
            <a:endParaRPr lang="en-AU" sz="2000" dirty="0"/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2288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084294"/>
            <a:ext cx="6949440" cy="4429240"/>
          </a:xfrm>
        </p:spPr>
        <p:txBody>
          <a:bodyPr>
            <a:normAutofit/>
          </a:bodyPr>
          <a:lstStyle/>
          <a:p>
            <a:pPr>
              <a:buAutoNum type="arabicPeriod"/>
            </a:pPr>
            <a:r>
              <a:rPr lang="en-AU" sz="2000" dirty="0" smtClean="0"/>
              <a:t>If </a:t>
            </a:r>
            <a:r>
              <a:rPr lang="en-AU" sz="2000" dirty="0"/>
              <a:t>a philosopher’s account of personal identity has objectionable moral consequences, that is </a:t>
            </a:r>
            <a:r>
              <a:rPr lang="en-AU" sz="2000" dirty="0" smtClean="0"/>
              <a:t>sufficient </a:t>
            </a:r>
            <a:r>
              <a:rPr lang="en-AU" sz="2000" dirty="0"/>
              <a:t>reason to reject it. Do you agree? Make reference to any two of the philosophers studied in this unit.</a:t>
            </a:r>
          </a:p>
          <a:p>
            <a:pPr>
              <a:buFont typeface="Wingdings" pitchFamily="2" charset="2"/>
              <a:buAutoNum type="arabicPeriod"/>
            </a:pPr>
            <a:endParaRPr lang="en-AU" sz="2000" dirty="0"/>
          </a:p>
          <a:p>
            <a:pPr>
              <a:buAutoNum type="arabicPeriod"/>
            </a:pPr>
            <a:endParaRPr lang="en-AU" sz="2000" dirty="0"/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6993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084294"/>
            <a:ext cx="6949440" cy="442924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AutoNum type="arabicPeriod"/>
            </a:pPr>
            <a:r>
              <a:rPr lang="en-AU" sz="2000" dirty="0"/>
              <a:t>Many have noted a striking similarity between Hume’s position and the Buddhist view of the self. Which do you feel is superior? Why?</a:t>
            </a:r>
          </a:p>
          <a:p>
            <a:pPr>
              <a:buAutoNum type="arabicPeriod"/>
            </a:pPr>
            <a:endParaRPr lang="en-AU" sz="2000" dirty="0"/>
          </a:p>
          <a:p>
            <a:pPr>
              <a:buAutoNum type="arabicPeriod"/>
            </a:pPr>
            <a:endParaRPr lang="en-AU" sz="2000" dirty="0"/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3935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084294"/>
            <a:ext cx="6949440" cy="442924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AutoNum type="arabicPeriod"/>
            </a:pPr>
            <a:r>
              <a:rPr lang="en-AU" sz="2000" dirty="0" smtClean="0"/>
              <a:t>Consider </a:t>
            </a:r>
            <a:r>
              <a:rPr lang="en-AU" sz="2000" dirty="0"/>
              <a:t>Meredith Michaels’ case of Dr Nefarious and his </a:t>
            </a:r>
            <a:r>
              <a:rPr lang="en-AU" sz="2000" dirty="0" err="1"/>
              <a:t>dememoriser</a:t>
            </a:r>
            <a:r>
              <a:rPr lang="en-AU" sz="2000" dirty="0"/>
              <a:t>; </a:t>
            </a:r>
            <a:r>
              <a:rPr lang="en-AU" sz="2000" i="1" dirty="0"/>
              <a:t>‘Tomorrow at 5:00 you will be horribly tortured…(but) tomorrow at 4:58 I am going to erase all of your memories and implant in your brain all of Ronald Reagan’s memories. Isn’t it true that at 5:00 you will undergo horrible torture, while believing you are Ronald Reagan? Aren’t you still worried about what will </a:t>
            </a:r>
            <a:r>
              <a:rPr lang="en-AU" sz="2000" i="1" dirty="0" smtClean="0"/>
              <a:t>happen </a:t>
            </a:r>
            <a:r>
              <a:rPr lang="en-AU" sz="2000" b="1" i="1" dirty="0" smtClean="0"/>
              <a:t>to you </a:t>
            </a:r>
            <a:r>
              <a:rPr lang="en-AU" sz="2000" i="1" dirty="0"/>
              <a:t>at 5:00? Look at your fingernails while you consider your answer to this question</a:t>
            </a:r>
            <a:r>
              <a:rPr lang="en-AU" sz="2000" i="1" dirty="0" smtClean="0"/>
              <a:t>.’</a:t>
            </a:r>
          </a:p>
          <a:p>
            <a:pPr marL="0" indent="0">
              <a:buNone/>
              <a:tabLst>
                <a:tab pos="450850" algn="l"/>
              </a:tabLst>
            </a:pPr>
            <a:r>
              <a:rPr lang="en-AU" sz="2000" i="1" dirty="0"/>
              <a:t>	</a:t>
            </a:r>
            <a:r>
              <a:rPr lang="en-AU" sz="2000" dirty="0" smtClean="0"/>
              <a:t>Which </a:t>
            </a:r>
            <a:r>
              <a:rPr lang="en-AU" sz="2000" dirty="0"/>
              <a:t>of the Unit 3 philosophers do you believe provides the </a:t>
            </a:r>
            <a:r>
              <a:rPr lang="en-AU" sz="2000" dirty="0" smtClean="0"/>
              <a:t>	most </a:t>
            </a:r>
            <a:r>
              <a:rPr lang="en-AU" sz="2000" dirty="0"/>
              <a:t>appropriate answer to this question?</a:t>
            </a:r>
          </a:p>
          <a:p>
            <a:pPr>
              <a:buAutoNum type="arabicPeriod"/>
            </a:pPr>
            <a:endParaRPr lang="en-AU" sz="2000" dirty="0"/>
          </a:p>
          <a:p>
            <a:pPr>
              <a:buAutoNum type="arabicPeriod"/>
            </a:pPr>
            <a:endParaRPr lang="en-AU" sz="2000" dirty="0"/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7872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Critically Compare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422496"/>
            <a:ext cx="6949440" cy="3639670"/>
          </a:xfrm>
        </p:spPr>
        <p:txBody>
          <a:bodyPr>
            <a:normAutofit/>
          </a:bodyPr>
          <a:lstStyle/>
          <a:p>
            <a:r>
              <a:rPr lang="en-AU" dirty="0" smtClean="0"/>
              <a:t>The essay topics will invite critical comparison of the philosophers studied in Unit 3.</a:t>
            </a:r>
          </a:p>
          <a:p>
            <a:r>
              <a:rPr lang="en-AU" dirty="0" smtClean="0"/>
              <a:t>Remember ‘critically compare’ means:</a:t>
            </a:r>
          </a:p>
          <a:p>
            <a:r>
              <a:rPr lang="en-US" dirty="0" smtClean="0"/>
              <a:t>(1) You must provide </a:t>
            </a:r>
            <a:r>
              <a:rPr lang="en-US" dirty="0"/>
              <a:t>some account of each philosopher’s view on the role of pleasure in the good </a:t>
            </a:r>
            <a:r>
              <a:rPr lang="en-US" dirty="0" smtClean="0"/>
              <a:t>life.                        </a:t>
            </a:r>
            <a:r>
              <a:rPr lang="en-US" dirty="0" smtClean="0">
                <a:solidFill>
                  <a:srgbClr val="FFFF00"/>
                </a:solidFill>
              </a:rPr>
              <a:t>(2) You must note </a:t>
            </a:r>
            <a:r>
              <a:rPr lang="en-US" dirty="0">
                <a:solidFill>
                  <a:srgbClr val="FFFF00"/>
                </a:solidFill>
              </a:rPr>
              <a:t>the similarities and differences between the philosophers’ </a:t>
            </a:r>
            <a:r>
              <a:rPr lang="en-US" dirty="0" smtClean="0">
                <a:solidFill>
                  <a:srgbClr val="FFFF00"/>
                </a:solidFill>
              </a:rPr>
              <a:t>views.</a:t>
            </a:r>
            <a:r>
              <a:rPr lang="en-US" dirty="0" smtClean="0"/>
              <a:t>                                                           </a:t>
            </a:r>
            <a:r>
              <a:rPr lang="en-US" dirty="0" smtClean="0">
                <a:solidFill>
                  <a:srgbClr val="00FF00"/>
                </a:solidFill>
              </a:rPr>
              <a:t>(3) Finally, you must provide </a:t>
            </a:r>
            <a:r>
              <a:rPr lang="en-US" dirty="0">
                <a:solidFill>
                  <a:srgbClr val="00FF00"/>
                </a:solidFill>
              </a:rPr>
              <a:t>some comparative evaluation of these </a:t>
            </a:r>
            <a:r>
              <a:rPr lang="en-US" dirty="0" smtClean="0">
                <a:solidFill>
                  <a:srgbClr val="00FF00"/>
                </a:solidFill>
              </a:rPr>
              <a:t>views.</a:t>
            </a:r>
            <a:endParaRPr lang="en-US" dirty="0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717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134398"/>
            <a:ext cx="6949440" cy="363967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700" b="1" dirty="0"/>
              <a:t>Critically compare the views of </a:t>
            </a:r>
            <a:r>
              <a:rPr lang="en-US" sz="1700" b="1" dirty="0" err="1"/>
              <a:t>Callicles</a:t>
            </a:r>
            <a:r>
              <a:rPr lang="en-US" sz="1700" b="1" dirty="0"/>
              <a:t> and Aristotle on the role of pleasure in the good life</a:t>
            </a:r>
            <a:r>
              <a:rPr lang="en-US" sz="1700" b="1" dirty="0" smtClean="0"/>
              <a:t>.</a:t>
            </a:r>
          </a:p>
          <a:p>
            <a:pPr marL="0" indent="0">
              <a:buNone/>
            </a:pPr>
            <a:r>
              <a:rPr lang="en-US" sz="1800" dirty="0" err="1"/>
              <a:t>Callicles</a:t>
            </a:r>
            <a:r>
              <a:rPr lang="en-US" sz="1800" dirty="0"/>
              <a:t> believes that pleasure is synonymous with a good life.  By allowing our desires to expand (which he believes is in line with our natures) we can experience more pleasure and therefore greater happiness.</a:t>
            </a:r>
          </a:p>
          <a:p>
            <a:pPr marL="0" indent="0">
              <a:buNone/>
            </a:pPr>
            <a:r>
              <a:rPr lang="en-US" sz="1800" b="1" dirty="0">
                <a:solidFill>
                  <a:srgbClr val="FFFF00"/>
                </a:solidFill>
              </a:rPr>
              <a:t>Aristotle would agree that </a:t>
            </a:r>
            <a:r>
              <a:rPr lang="en-US" sz="1800" dirty="0"/>
              <a:t>pleasure comes naturally to us, but he would disagree that it is synonymous with the good life because he disagrees with </a:t>
            </a:r>
            <a:r>
              <a:rPr lang="en-US" sz="1800" dirty="0" err="1"/>
              <a:t>Callicles</a:t>
            </a:r>
            <a:r>
              <a:rPr lang="en-US" sz="1800" dirty="0"/>
              <a:t> on what human beings are.  According to Aristotle, we are defined by reason.  Thus a good life is one in which we use our reason to navigate our response to pleasure, rather than allowing our actions to be driven by it. </a:t>
            </a:r>
            <a:r>
              <a:rPr lang="en-AU" sz="1800" dirty="0"/>
              <a:t>He also believes that we ought to have been raised and educated in order to take pleasure in the things that we ought to</a:t>
            </a:r>
            <a:r>
              <a:rPr lang="en-AU" sz="1800" dirty="0">
                <a:solidFill>
                  <a:schemeClr val="accent1"/>
                </a:solidFill>
              </a:rPr>
              <a:t>.</a:t>
            </a:r>
            <a:endParaRPr lang="en-US" sz="1800" dirty="0"/>
          </a:p>
          <a:p>
            <a:pPr marL="0" indent="0">
              <a:buNone/>
            </a:pPr>
            <a:endParaRPr lang="en-US" sz="1700" b="1" dirty="0"/>
          </a:p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00100" y="381000"/>
            <a:ext cx="7543800" cy="1371600"/>
          </a:xfrm>
        </p:spPr>
        <p:txBody>
          <a:bodyPr/>
          <a:lstStyle/>
          <a:p>
            <a:r>
              <a:rPr lang="en-AU" dirty="0" smtClean="0"/>
              <a:t>Critically Compare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7857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109346"/>
            <a:ext cx="6949440" cy="363967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sz="1800" b="1" dirty="0">
                <a:solidFill>
                  <a:srgbClr val="FFFF00"/>
                </a:solidFill>
              </a:rPr>
              <a:t>Both philosophers see pleasure as something that human beings are drawn to naturally. But whilst </a:t>
            </a:r>
            <a:r>
              <a:rPr lang="en-AU" sz="1800" b="1" dirty="0" err="1">
                <a:solidFill>
                  <a:srgbClr val="FFFF00"/>
                </a:solidFill>
              </a:rPr>
              <a:t>Callicles</a:t>
            </a:r>
            <a:r>
              <a:rPr lang="en-AU" sz="1800" b="1" dirty="0">
                <a:solidFill>
                  <a:srgbClr val="FFFF00"/>
                </a:solidFill>
              </a:rPr>
              <a:t> endorses a life free of restraint from any pleasure, Aristotle believes that self-control is critical to living a good life. For him, our rationality can provide this self-control and we must overcome our natural tendency toward pleasure.</a:t>
            </a:r>
            <a:r>
              <a:rPr lang="en-AU" sz="1800" b="1" dirty="0"/>
              <a:t> </a:t>
            </a:r>
            <a:r>
              <a:rPr lang="en-AU" sz="1800" b="1" dirty="0">
                <a:solidFill>
                  <a:srgbClr val="00FF00"/>
                </a:solidFill>
              </a:rPr>
              <a:t>At first glance, the life </a:t>
            </a:r>
            <a:r>
              <a:rPr lang="en-AU" sz="1800" b="1" dirty="0" err="1">
                <a:solidFill>
                  <a:srgbClr val="00FF00"/>
                </a:solidFill>
              </a:rPr>
              <a:t>Callicles</a:t>
            </a:r>
            <a:r>
              <a:rPr lang="en-AU" sz="1800" b="1" dirty="0">
                <a:solidFill>
                  <a:srgbClr val="00FF00"/>
                </a:solidFill>
              </a:rPr>
              <a:t> endorses that is devoted to pleasure seems like it would be quite enjoyable and it fits with the fact that it is in our nature to enjoy pleasure (</a:t>
            </a:r>
            <a:r>
              <a:rPr lang="en-AU" sz="1800" b="1" dirty="0" err="1">
                <a:solidFill>
                  <a:srgbClr val="00FF00"/>
                </a:solidFill>
              </a:rPr>
              <a:t>eg</a:t>
            </a:r>
            <a:r>
              <a:rPr lang="en-AU" sz="1800" b="1" dirty="0">
                <a:solidFill>
                  <a:srgbClr val="00FF00"/>
                </a:solidFill>
              </a:rPr>
              <a:t>. children enjoy what is pleasurable), but upon more serious reflection we see that it would ultimately leave a person miserable. Take, for example, a night of heavy drinking at a birthday party. </a:t>
            </a:r>
            <a:r>
              <a:rPr lang="en-AU" sz="1800" b="1" dirty="0" err="1">
                <a:solidFill>
                  <a:srgbClr val="00FF00"/>
                </a:solidFill>
              </a:rPr>
              <a:t>Callicles</a:t>
            </a:r>
            <a:r>
              <a:rPr lang="en-AU" sz="1800" b="1" dirty="0">
                <a:solidFill>
                  <a:srgbClr val="00FF00"/>
                </a:solidFill>
              </a:rPr>
              <a:t> would advocate this activity, but it would surely lead to unhappiness, particularly if a person did something they regret whilst under the influence. Aristotle’s approach, applying our reason to pleasure and identifying a more moderate level of celebration will help us to avoid such unhappiness.</a:t>
            </a:r>
          </a:p>
          <a:p>
            <a:pPr marL="0" indent="0">
              <a:buNone/>
            </a:pPr>
            <a:endParaRPr lang="en-AU" sz="180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00100" y="381000"/>
            <a:ext cx="7543800" cy="1371600"/>
          </a:xfrm>
        </p:spPr>
        <p:txBody>
          <a:bodyPr/>
          <a:lstStyle/>
          <a:p>
            <a:r>
              <a:rPr lang="en-AU" dirty="0" smtClean="0"/>
              <a:t>Critically Compare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6181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468" y="381000"/>
            <a:ext cx="8467595" cy="1371600"/>
          </a:xfrm>
        </p:spPr>
        <p:txBody>
          <a:bodyPr>
            <a:normAutofit/>
          </a:bodyPr>
          <a:lstStyle/>
          <a:p>
            <a:r>
              <a:rPr lang="en-AU" sz="2400" b="1" dirty="0" smtClean="0"/>
              <a:t>Let’s have a go at critically comparing using this model</a:t>
            </a:r>
            <a:endParaRPr lang="en-AU" sz="2400" b="1" dirty="0"/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1097280" y="2848380"/>
            <a:ext cx="6949440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en-AU" b="1" dirty="0" smtClean="0"/>
              <a:t>Critically compare the way in which Socrates and Aristotle believe we can go about choosing the right thing to do throughout our lives.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700" dirty="0" smtClean="0"/>
              <a:t>(</a:t>
            </a:r>
            <a:r>
              <a:rPr lang="en-US" sz="1700" dirty="0"/>
              <a:t>1) You must provide </a:t>
            </a:r>
            <a:r>
              <a:rPr lang="en-US" sz="1700" dirty="0" smtClean="0"/>
              <a:t>some </a:t>
            </a:r>
            <a:r>
              <a:rPr lang="en-US" sz="1700" dirty="0"/>
              <a:t>account of each philosopher’s view on the role of pleasure in the good life.                      </a:t>
            </a:r>
            <a:r>
              <a:rPr lang="en-US" sz="1700" dirty="0" smtClean="0"/>
              <a:t>                                                                                       </a:t>
            </a:r>
            <a:r>
              <a:rPr lang="en-US" sz="1700" dirty="0">
                <a:solidFill>
                  <a:srgbClr val="FFFF00"/>
                </a:solidFill>
              </a:rPr>
              <a:t>(2) You must note the similarities and differences between the philosophers’ views.</a:t>
            </a:r>
            <a:r>
              <a:rPr lang="en-US" sz="1700" dirty="0"/>
              <a:t>                                                  </a:t>
            </a:r>
            <a:r>
              <a:rPr lang="en-US" sz="1700" dirty="0" smtClean="0"/>
              <a:t>                                                                                      </a:t>
            </a:r>
            <a:r>
              <a:rPr lang="en-US" sz="1700" dirty="0" smtClean="0">
                <a:solidFill>
                  <a:srgbClr val="00FF00"/>
                </a:solidFill>
              </a:rPr>
              <a:t>(</a:t>
            </a:r>
            <a:r>
              <a:rPr lang="en-US" sz="1700" dirty="0">
                <a:solidFill>
                  <a:srgbClr val="00FF00"/>
                </a:solidFill>
              </a:rPr>
              <a:t>3) Finally, you must provide some comparative evaluation of these views.</a:t>
            </a:r>
          </a:p>
          <a:p>
            <a:pPr marL="0" indent="0" algn="ctr">
              <a:buNone/>
            </a:pPr>
            <a:endParaRPr lang="en-AU" b="1" dirty="0"/>
          </a:p>
        </p:txBody>
      </p:sp>
    </p:spTree>
    <p:extLst>
      <p:ext uri="{BB962C8B-B14F-4D97-AF65-F5344CB8AC3E}">
        <p14:creationId xmlns:p14="http://schemas.microsoft.com/office/powerpoint/2010/main" val="4074596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Problems with Essay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485126"/>
            <a:ext cx="6949440" cy="363967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3200" b="1" dirty="0" smtClean="0"/>
              <a:t>In </a:t>
            </a:r>
            <a:r>
              <a:rPr lang="en-US" sz="3200" b="1" dirty="0" smtClean="0"/>
              <a:t>2016, </a:t>
            </a:r>
            <a:r>
              <a:rPr lang="en-US" sz="3200" b="1" dirty="0" smtClean="0"/>
              <a:t>the average score on the essay section of the exam was </a:t>
            </a:r>
            <a:r>
              <a:rPr lang="en-US" sz="3200" b="1" dirty="0" smtClean="0"/>
              <a:t>9.6/20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2840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00" y="2046715"/>
            <a:ext cx="7543800" cy="4529449"/>
          </a:xfrm>
        </p:spPr>
        <p:txBody>
          <a:bodyPr>
            <a:normAutofit fontScale="85000" lnSpcReduction="20000"/>
          </a:bodyPr>
          <a:lstStyle/>
          <a:p>
            <a:r>
              <a:rPr lang="en-AU" dirty="0" smtClean="0"/>
              <a:t>Unlike </a:t>
            </a:r>
            <a:r>
              <a:rPr lang="en-AU" b="1" dirty="0" smtClean="0"/>
              <a:t>X</a:t>
            </a:r>
            <a:r>
              <a:rPr lang="en-AU" dirty="0" smtClean="0"/>
              <a:t>, </a:t>
            </a:r>
            <a:r>
              <a:rPr lang="en-AU" b="1" dirty="0" smtClean="0"/>
              <a:t>Y</a:t>
            </a:r>
            <a:r>
              <a:rPr lang="en-AU" dirty="0" smtClean="0"/>
              <a:t> </a:t>
            </a:r>
            <a:r>
              <a:rPr lang="en-AU" dirty="0" err="1" smtClean="0"/>
              <a:t>focusses</a:t>
            </a:r>
            <a:r>
              <a:rPr lang="en-AU" dirty="0" smtClean="0"/>
              <a:t> more on…</a:t>
            </a:r>
          </a:p>
          <a:p>
            <a:r>
              <a:rPr lang="en-AU" dirty="0" smtClean="0"/>
              <a:t>Similarly, …</a:t>
            </a:r>
          </a:p>
          <a:p>
            <a:r>
              <a:rPr lang="en-AU" dirty="0" smtClean="0"/>
              <a:t>On the other hand, …</a:t>
            </a:r>
          </a:p>
          <a:p>
            <a:r>
              <a:rPr lang="en-AU" dirty="0" smtClean="0"/>
              <a:t>In stark contrast, …</a:t>
            </a:r>
          </a:p>
          <a:p>
            <a:r>
              <a:rPr lang="en-AU" dirty="0" smtClean="0"/>
              <a:t>Whilst </a:t>
            </a:r>
            <a:r>
              <a:rPr lang="en-AU" b="1" dirty="0" smtClean="0"/>
              <a:t>X</a:t>
            </a:r>
            <a:r>
              <a:rPr lang="en-AU" dirty="0" smtClean="0"/>
              <a:t> shares </a:t>
            </a:r>
            <a:r>
              <a:rPr lang="en-AU" b="1" dirty="0" err="1" smtClean="0"/>
              <a:t>Y</a:t>
            </a:r>
            <a:r>
              <a:rPr lang="en-AU" dirty="0" err="1" smtClean="0"/>
              <a:t>s</a:t>
            </a:r>
            <a:r>
              <a:rPr lang="en-AU" dirty="0" smtClean="0"/>
              <a:t> view that </a:t>
            </a:r>
            <a:r>
              <a:rPr lang="en-AU" b="1" dirty="0" smtClean="0"/>
              <a:t>z</a:t>
            </a:r>
            <a:r>
              <a:rPr lang="en-AU" dirty="0" smtClean="0"/>
              <a:t> is important, </a:t>
            </a:r>
            <a:r>
              <a:rPr lang="en-AU" b="1" dirty="0" smtClean="0"/>
              <a:t>X</a:t>
            </a:r>
            <a:r>
              <a:rPr lang="en-AU" dirty="0" smtClean="0"/>
              <a:t> is more focussed on how </a:t>
            </a:r>
            <a:r>
              <a:rPr lang="en-AU" b="1" dirty="0" smtClean="0"/>
              <a:t>z</a:t>
            </a:r>
            <a:r>
              <a:rPr lang="en-AU" dirty="0" smtClean="0"/>
              <a:t> can…</a:t>
            </a:r>
          </a:p>
          <a:p>
            <a:r>
              <a:rPr lang="en-AU" dirty="0" smtClean="0"/>
              <a:t>Taking a different approach, …</a:t>
            </a:r>
          </a:p>
          <a:p>
            <a:r>
              <a:rPr lang="en-AU" b="1" dirty="0" smtClean="0"/>
              <a:t>X</a:t>
            </a:r>
            <a:r>
              <a:rPr lang="en-AU" dirty="0" smtClean="0"/>
              <a:t> agrees with Y that…</a:t>
            </a:r>
          </a:p>
          <a:p>
            <a:r>
              <a:rPr lang="en-AU" dirty="0" smtClean="0"/>
              <a:t>Both philosophers agree that…</a:t>
            </a:r>
          </a:p>
          <a:p>
            <a:r>
              <a:rPr lang="en-AU" dirty="0" smtClean="0"/>
              <a:t>Neither philosopher feels that X is important to living well…</a:t>
            </a:r>
          </a:p>
          <a:p>
            <a:endParaRPr lang="en-AU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00100" y="381000"/>
            <a:ext cx="7543800" cy="1371600"/>
          </a:xfrm>
        </p:spPr>
        <p:txBody>
          <a:bodyPr>
            <a:normAutofit/>
          </a:bodyPr>
          <a:lstStyle/>
          <a:p>
            <a:r>
              <a:rPr lang="en-US" sz="4200" dirty="0" smtClean="0"/>
              <a:t>Compare Terms/Phrases</a:t>
            </a:r>
            <a:endParaRPr lang="en-US" sz="4200" dirty="0"/>
          </a:p>
        </p:txBody>
      </p:sp>
    </p:spTree>
    <p:extLst>
      <p:ext uri="{BB962C8B-B14F-4D97-AF65-F5344CB8AC3E}">
        <p14:creationId xmlns:p14="http://schemas.microsoft.com/office/powerpoint/2010/main" val="387890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598" y="2409970"/>
            <a:ext cx="6949440" cy="3639670"/>
          </a:xfrm>
        </p:spPr>
        <p:txBody>
          <a:bodyPr/>
          <a:lstStyle/>
          <a:p>
            <a:r>
              <a:rPr lang="en-AU" dirty="0"/>
              <a:t>R</a:t>
            </a:r>
            <a:r>
              <a:rPr lang="en-AU" dirty="0" smtClean="0"/>
              <a:t>ather than simply </a:t>
            </a:r>
            <a:r>
              <a:rPr lang="en-AU" dirty="0"/>
              <a:t>saying which approach you think is better, couch your evaluation in terms of the good life. </a:t>
            </a:r>
            <a:endParaRPr lang="en-AU" dirty="0" smtClean="0"/>
          </a:p>
          <a:p>
            <a:pPr marL="0" indent="0">
              <a:buNone/>
            </a:pPr>
            <a:endParaRPr lang="en-AU" i="1" dirty="0" smtClean="0"/>
          </a:p>
          <a:p>
            <a:pPr marL="0" indent="0">
              <a:buNone/>
            </a:pPr>
            <a:r>
              <a:rPr lang="en-AU" i="1" dirty="0" err="1" smtClean="0"/>
              <a:t>eg</a:t>
            </a:r>
            <a:r>
              <a:rPr lang="en-AU" i="1" dirty="0"/>
              <a:t>. </a:t>
            </a:r>
            <a:r>
              <a:rPr lang="en-AU" i="1" dirty="0" smtClean="0"/>
              <a:t>Whilst </a:t>
            </a:r>
            <a:r>
              <a:rPr lang="en-AU" i="1" dirty="0" err="1"/>
              <a:t>Xs</a:t>
            </a:r>
            <a:r>
              <a:rPr lang="en-AU" i="1" dirty="0"/>
              <a:t> approach to living well has the potential to lead a person towards contentment, </a:t>
            </a:r>
            <a:r>
              <a:rPr lang="en-AU" i="1" dirty="0" err="1"/>
              <a:t>Ys</a:t>
            </a:r>
            <a:r>
              <a:rPr lang="en-AU" i="1" dirty="0"/>
              <a:t> approach will ultimately leave a person empty and unfilled. Thus, </a:t>
            </a:r>
            <a:r>
              <a:rPr lang="en-AU" i="1" dirty="0" err="1"/>
              <a:t>Xs</a:t>
            </a:r>
            <a:r>
              <a:rPr lang="en-AU" i="1" dirty="0"/>
              <a:t> advice for how to live well is superior.</a:t>
            </a:r>
          </a:p>
          <a:p>
            <a:endParaRPr lang="en-AU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00100" y="381000"/>
            <a:ext cx="7543800" cy="1371600"/>
          </a:xfrm>
        </p:spPr>
        <p:txBody>
          <a:bodyPr>
            <a:normAutofit/>
          </a:bodyPr>
          <a:lstStyle/>
          <a:p>
            <a:r>
              <a:rPr lang="en-US" sz="4200" dirty="0" smtClean="0"/>
              <a:t>Critically Compare Tip</a:t>
            </a:r>
            <a:endParaRPr lang="en-US" sz="4200" dirty="0"/>
          </a:p>
        </p:txBody>
      </p:sp>
    </p:spTree>
    <p:extLst>
      <p:ext uri="{BB962C8B-B14F-4D97-AF65-F5344CB8AC3E}">
        <p14:creationId xmlns:p14="http://schemas.microsoft.com/office/powerpoint/2010/main" val="346489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00100" y="381000"/>
            <a:ext cx="7543800" cy="1371600"/>
          </a:xfrm>
        </p:spPr>
        <p:txBody>
          <a:bodyPr>
            <a:normAutofit/>
          </a:bodyPr>
          <a:lstStyle/>
          <a:p>
            <a:r>
              <a:rPr lang="en-US" sz="4200" dirty="0" smtClean="0"/>
              <a:t>Critically Compare Essay Structure</a:t>
            </a:r>
            <a:endParaRPr lang="en-US" sz="4200" dirty="0"/>
          </a:p>
        </p:txBody>
      </p:sp>
      <p:sp>
        <p:nvSpPr>
          <p:cNvPr id="5" name="Rectangle 4"/>
          <p:cNvSpPr/>
          <p:nvPr/>
        </p:nvSpPr>
        <p:spPr>
          <a:xfrm>
            <a:off x="800100" y="2317315"/>
            <a:ext cx="2431615" cy="112734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ectangle 5"/>
          <p:cNvSpPr/>
          <p:nvPr/>
        </p:nvSpPr>
        <p:spPr>
          <a:xfrm>
            <a:off x="800100" y="3770335"/>
            <a:ext cx="2431615" cy="112734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Rectangle 6"/>
          <p:cNvSpPr/>
          <p:nvPr/>
        </p:nvSpPr>
        <p:spPr>
          <a:xfrm>
            <a:off x="800099" y="5148198"/>
            <a:ext cx="2431615" cy="112734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Rectangle 7"/>
          <p:cNvSpPr/>
          <p:nvPr/>
        </p:nvSpPr>
        <p:spPr>
          <a:xfrm>
            <a:off x="5121580" y="2317315"/>
            <a:ext cx="2431615" cy="112734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Rectangle 8"/>
          <p:cNvSpPr/>
          <p:nvPr/>
        </p:nvSpPr>
        <p:spPr>
          <a:xfrm>
            <a:off x="5121580" y="3770335"/>
            <a:ext cx="2431615" cy="112734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Rectangle 9"/>
          <p:cNvSpPr/>
          <p:nvPr/>
        </p:nvSpPr>
        <p:spPr>
          <a:xfrm>
            <a:off x="5121579" y="5148198"/>
            <a:ext cx="2431615" cy="112734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TextBox 10"/>
          <p:cNvSpPr txBox="1"/>
          <p:nvPr/>
        </p:nvSpPr>
        <p:spPr>
          <a:xfrm>
            <a:off x="1240077" y="2630466"/>
            <a:ext cx="1490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>
                <a:solidFill>
                  <a:schemeClr val="bg1"/>
                </a:solidFill>
              </a:rPr>
              <a:t>Introduction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00098" y="3848716"/>
            <a:ext cx="24316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dirty="0" smtClean="0">
                <a:solidFill>
                  <a:schemeClr val="bg1"/>
                </a:solidFill>
              </a:rPr>
              <a:t>Account of both philosophers positions in relation to the topic (should include ‘comparison terms’ at least)</a:t>
            </a:r>
            <a:endParaRPr lang="en-AU" sz="1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14609" y="5317485"/>
            <a:ext cx="20417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dirty="0" smtClean="0">
                <a:solidFill>
                  <a:schemeClr val="bg1"/>
                </a:solidFill>
              </a:rPr>
              <a:t>Point of difference / similarity with comparative evaluation</a:t>
            </a:r>
            <a:endParaRPr lang="en-AU" sz="16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16516" y="2465487"/>
            <a:ext cx="20417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dirty="0" smtClean="0">
                <a:solidFill>
                  <a:schemeClr val="bg1"/>
                </a:solidFill>
              </a:rPr>
              <a:t>Point of difference / similarity with comparative evaluation</a:t>
            </a:r>
            <a:endParaRPr lang="en-AU" sz="16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16515" y="3918507"/>
            <a:ext cx="20417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dirty="0" smtClean="0">
                <a:solidFill>
                  <a:schemeClr val="bg1"/>
                </a:solidFill>
              </a:rPr>
              <a:t>* Point of difference / similarity with comparative evaluation</a:t>
            </a:r>
            <a:endParaRPr lang="en-AU" sz="16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92088" y="5527203"/>
            <a:ext cx="1490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solidFill>
                  <a:schemeClr val="bg1"/>
                </a:solidFill>
              </a:rPr>
              <a:t>C</a:t>
            </a:r>
            <a:r>
              <a:rPr lang="en-AU" dirty="0" smtClean="0">
                <a:solidFill>
                  <a:schemeClr val="bg1"/>
                </a:solidFill>
              </a:rPr>
              <a:t>onclusion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31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Assessment Criteria</a:t>
            </a: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513568" y="1763762"/>
            <a:ext cx="8055801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700" b="1" dirty="0"/>
              <a:t>Key knowledge</a:t>
            </a:r>
          </a:p>
          <a:p>
            <a:endParaRPr lang="en-AU" sz="1700" dirty="0" smtClean="0"/>
          </a:p>
          <a:p>
            <a:r>
              <a:rPr lang="en-AU" sz="1700" dirty="0" smtClean="0"/>
              <a:t>• </a:t>
            </a:r>
            <a:r>
              <a:rPr lang="en-AU" sz="1700" dirty="0"/>
              <a:t>viewpoints and arguments on the nature of the good life in the set texts;</a:t>
            </a:r>
          </a:p>
          <a:p>
            <a:r>
              <a:rPr lang="en-AU" sz="1700" dirty="0"/>
              <a:t>• similarities and differences between the viewpoints and arguments on the nature of the good life in the set texts;</a:t>
            </a:r>
          </a:p>
          <a:p>
            <a:r>
              <a:rPr lang="en-AU" sz="1700" dirty="0"/>
              <a:t>• objections and criticisms that can be raised when critically comparing the set texts’ viewpoints and arguments on the good life to each other</a:t>
            </a:r>
            <a:r>
              <a:rPr lang="en-AU" sz="1700" dirty="0" smtClean="0"/>
              <a:t>.</a:t>
            </a:r>
          </a:p>
          <a:p>
            <a:endParaRPr lang="en-AU" sz="1700" dirty="0"/>
          </a:p>
          <a:p>
            <a:r>
              <a:rPr lang="en-AU" sz="1700" b="1" dirty="0"/>
              <a:t>Key skills</a:t>
            </a:r>
          </a:p>
          <a:p>
            <a:endParaRPr lang="en-AU" sz="1700" dirty="0" smtClean="0"/>
          </a:p>
          <a:p>
            <a:r>
              <a:rPr lang="en-AU" sz="1700" dirty="0" smtClean="0"/>
              <a:t>• </a:t>
            </a:r>
            <a:r>
              <a:rPr lang="en-AU" sz="1700" dirty="0"/>
              <a:t>outline philosophical viewpoints using appropriate terminology;</a:t>
            </a:r>
          </a:p>
          <a:p>
            <a:r>
              <a:rPr lang="en-AU" sz="1700" dirty="0"/>
              <a:t>• recognise arguments, identifying the premises and conclusions, and the relationship between the premises and conclusion of each argument;</a:t>
            </a:r>
          </a:p>
          <a:p>
            <a:r>
              <a:rPr lang="en-AU" sz="1700" dirty="0"/>
              <a:t>• critically compare philosophical viewpoints and arguments by comparing the plausibility of the premises or viewpoints, any assumptions made, reasoning used, and/or the potential consequences for the good life;</a:t>
            </a:r>
          </a:p>
          <a:p>
            <a:r>
              <a:rPr lang="en-AU" sz="1700" dirty="0"/>
              <a:t>• offer justified critical responses to philosophical viewpoints and arguments using clear and precise language.</a:t>
            </a:r>
          </a:p>
        </p:txBody>
      </p:sp>
    </p:spTree>
    <p:extLst>
      <p:ext uri="{BB962C8B-B14F-4D97-AF65-F5344CB8AC3E}">
        <p14:creationId xmlns:p14="http://schemas.microsoft.com/office/powerpoint/2010/main" val="34747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Qualities of a Good Essay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2437" y="2497652"/>
            <a:ext cx="6949440" cy="3639670"/>
          </a:xfrm>
        </p:spPr>
        <p:txBody>
          <a:bodyPr>
            <a:normAutofit/>
          </a:bodyPr>
          <a:lstStyle/>
          <a:p>
            <a:r>
              <a:rPr lang="en-US" dirty="0" smtClean="0"/>
              <a:t>Clearly written</a:t>
            </a:r>
          </a:p>
          <a:p>
            <a:r>
              <a:rPr lang="en-US" dirty="0" smtClean="0"/>
              <a:t>Logically organised.</a:t>
            </a:r>
          </a:p>
          <a:p>
            <a:r>
              <a:rPr lang="en-US" dirty="0" smtClean="0"/>
              <a:t>Demonstrates in-depth knowledge of concepts, arguments, viewpoints and ‘big ideas’ and understands the relationship between these and the prompt</a:t>
            </a:r>
          </a:p>
          <a:p>
            <a:r>
              <a:rPr lang="en-US" dirty="0" smtClean="0"/>
              <a:t>Includes what is necessary to answer the question and nothing extraneous.</a:t>
            </a:r>
          </a:p>
        </p:txBody>
      </p:sp>
    </p:spTree>
    <p:extLst>
      <p:ext uri="{BB962C8B-B14F-4D97-AF65-F5344CB8AC3E}">
        <p14:creationId xmlns:p14="http://schemas.microsoft.com/office/powerpoint/2010/main" val="408689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Qualities of a Good Essay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673016"/>
            <a:ext cx="6949440" cy="3639670"/>
          </a:xfrm>
        </p:spPr>
        <p:txBody>
          <a:bodyPr/>
          <a:lstStyle/>
          <a:p>
            <a:r>
              <a:rPr lang="en-US" dirty="0"/>
              <a:t>Uses relevant, concrete examples</a:t>
            </a:r>
          </a:p>
          <a:p>
            <a:r>
              <a:rPr lang="en-US" dirty="0"/>
              <a:t>Engages in detailed analysis</a:t>
            </a:r>
          </a:p>
          <a:p>
            <a:r>
              <a:rPr lang="en-US" dirty="0"/>
              <a:t>Provides sophisticated, developed, persuasive evaluations</a:t>
            </a:r>
          </a:p>
          <a:p>
            <a:r>
              <a:rPr lang="en-US" dirty="0"/>
              <a:t>Demonstrates personal engagement with the ideas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98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Essay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161998" y="2512266"/>
            <a:ext cx="6949440" cy="3639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SzPct val="100000"/>
              <a:buFont typeface="Wingdings" pitchFamily="2" charset="2"/>
              <a:buChar char="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You should use the first </a:t>
            </a:r>
            <a:r>
              <a:rPr lang="en-US" dirty="0" smtClean="0"/>
              <a:t>person</a:t>
            </a:r>
          </a:p>
          <a:p>
            <a:r>
              <a:rPr lang="en-US" i="1" u="sng" dirty="0"/>
              <a:t>In this essay I will argue that </a:t>
            </a:r>
            <a:r>
              <a:rPr lang="en-US" i="1" dirty="0"/>
              <a:t>changes in a person’s physical body does not alter their essential self… </a:t>
            </a:r>
          </a:p>
          <a:p>
            <a:r>
              <a:rPr lang="en-US" i="1" u="sng" dirty="0" smtClean="0"/>
              <a:t>The </a:t>
            </a:r>
            <a:r>
              <a:rPr lang="en-US" i="1" u="sng" dirty="0"/>
              <a:t>purpose of this essay is to</a:t>
            </a:r>
            <a:r>
              <a:rPr lang="en-US" i="1" dirty="0"/>
              <a:t> </a:t>
            </a:r>
            <a:r>
              <a:rPr lang="en-US" i="1" dirty="0" smtClean="0"/>
              <a:t>consider why John Stuart Mill believes that ….. and to establish why this is not a satisfactory response to this criticism…</a:t>
            </a:r>
          </a:p>
          <a:p>
            <a:r>
              <a:rPr lang="en-US" i="1" dirty="0" smtClean="0"/>
              <a:t>I reject Hume’s claim that…</a:t>
            </a:r>
            <a:endParaRPr lang="en-US" i="1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28934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Essay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249680" y="2236693"/>
            <a:ext cx="6949440" cy="391358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SzPct val="100000"/>
              <a:buFont typeface="Wingdings" pitchFamily="2" charset="2"/>
              <a:buChar char="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Your essay must be very well structured and logical. Use </a:t>
            </a:r>
            <a:r>
              <a:rPr lang="en-US" b="1" dirty="0"/>
              <a:t>signposting</a:t>
            </a:r>
            <a:r>
              <a:rPr lang="en-US" dirty="0"/>
              <a:t> to highlight when you move to a new argument or point. </a:t>
            </a:r>
            <a:endParaRPr lang="en-US" dirty="0" smtClean="0"/>
          </a:p>
          <a:p>
            <a:r>
              <a:rPr lang="en-US" i="1" dirty="0" smtClean="0"/>
              <a:t>Michaels</a:t>
            </a:r>
            <a:r>
              <a:rPr lang="en-US" i="1" dirty="0"/>
              <a:t>’ </a:t>
            </a:r>
            <a:r>
              <a:rPr lang="en-US" i="1" dirty="0" err="1" smtClean="0"/>
              <a:t>dememoriser</a:t>
            </a:r>
            <a:r>
              <a:rPr lang="en-US" i="1" dirty="0" smtClean="0"/>
              <a:t> </a:t>
            </a:r>
            <a:r>
              <a:rPr lang="en-US" i="1" dirty="0"/>
              <a:t>case is as follows: </a:t>
            </a:r>
          </a:p>
          <a:p>
            <a:r>
              <a:rPr lang="en-US" i="1" dirty="0" smtClean="0"/>
              <a:t>In </a:t>
            </a:r>
            <a:r>
              <a:rPr lang="en-US" i="1" dirty="0"/>
              <a:t>order to understand Swinburne’s theodicy, we must first make clear exactly what </a:t>
            </a:r>
            <a:r>
              <a:rPr lang="en-US" i="1" dirty="0" smtClean="0"/>
              <a:t>constitutes </a:t>
            </a:r>
            <a:r>
              <a:rPr lang="en-US" i="1" dirty="0"/>
              <a:t>moral evil… </a:t>
            </a:r>
            <a:endParaRPr lang="en-US" i="1" dirty="0" smtClean="0"/>
          </a:p>
          <a:p>
            <a:r>
              <a:rPr lang="en-US" i="1" dirty="0" smtClean="0"/>
              <a:t>I </a:t>
            </a:r>
            <a:r>
              <a:rPr lang="en-US" i="1" dirty="0"/>
              <a:t>will first outline Locke’s memory criterion for identity</a:t>
            </a:r>
            <a:r>
              <a:rPr lang="en-US" i="1" dirty="0" smtClean="0"/>
              <a:t>…</a:t>
            </a:r>
          </a:p>
          <a:p>
            <a:r>
              <a:rPr lang="en-US" b="1" dirty="0" smtClean="0"/>
              <a:t>Avoid becoming repetitive though</a:t>
            </a:r>
            <a:r>
              <a:rPr lang="en-US" dirty="0" smtClean="0"/>
              <a:t>. You don’t always need to start a paragraph with ‘I will now…’</a:t>
            </a:r>
            <a:endParaRPr lang="en-US" dirty="0"/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endParaRPr lang="en-US" dirty="0">
              <a:solidFill>
                <a:srgbClr val="FF0000"/>
              </a:solidFill>
            </a:endParaRP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9504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Essay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249680" y="2578685"/>
            <a:ext cx="6949440" cy="3639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SzPct val="100000"/>
              <a:buFont typeface="Wingdings" pitchFamily="2" charset="2"/>
              <a:buChar char="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indent="-457200" algn="l" defTabSz="914400" rtl="0" eaLnBrk="1" latinLnBrk="0" hangingPunct="1"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indent="-457200" algn="l" defTabSz="914400" rtl="0" eaLnBrk="1" latinLnBrk="0" hangingPunct="1">
              <a:spcBef>
                <a:spcPts val="1500"/>
              </a:spcBef>
              <a:buSzPct val="100000"/>
              <a:buFont typeface="Wingdings" pitchFamily="2" charset="2"/>
              <a:buChar char="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Assume </a:t>
            </a:r>
            <a:r>
              <a:rPr lang="en-US" b="1" dirty="0"/>
              <a:t>the reader knows nothing </a:t>
            </a:r>
            <a:r>
              <a:rPr lang="en-US" dirty="0"/>
              <a:t>about the cases and examples you explore. You will need to fully outline and explain concepts </a:t>
            </a:r>
            <a:endParaRPr lang="en-US" dirty="0" smtClean="0"/>
          </a:p>
          <a:p>
            <a:r>
              <a:rPr lang="en-US" i="1" dirty="0" smtClean="0"/>
              <a:t>Locke’s memory criterion for the persistence of personal identity over time is as follows:</a:t>
            </a:r>
          </a:p>
          <a:p>
            <a:r>
              <a:rPr lang="en-US" i="1" dirty="0" smtClean="0"/>
              <a:t>John Stuart Mill holds that there are qualitative differences between pleasures. He suggests that….</a:t>
            </a:r>
          </a:p>
          <a:p>
            <a:r>
              <a:rPr lang="en-US" i="1" dirty="0" smtClean="0"/>
              <a:t>The Buddhist doctrine of </a:t>
            </a:r>
            <a:r>
              <a:rPr lang="en-US" i="1" dirty="0" err="1" smtClean="0"/>
              <a:t>anatta</a:t>
            </a:r>
            <a:r>
              <a:rPr lang="en-US" i="1" dirty="0" smtClean="0"/>
              <a:t> states that…</a:t>
            </a:r>
            <a:endParaRPr lang="en-US" i="1" dirty="0"/>
          </a:p>
          <a:p>
            <a:endParaRPr lang="en-US" i="1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5390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Form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ormal">
      <a:majorFont>
        <a:latin typeface="Garamond"/>
        <a:ea typeface=""/>
        <a:cs typeface=""/>
        <a:font script="Jpan" typeface="ヒラギノ明朝 Pro W3"/>
        <a:font script="Hans" typeface="宋体"/>
        <a:font script="Hant" typeface="新細明體"/>
      </a:majorFont>
      <a:minorFont>
        <a:latin typeface="Garamond"/>
        <a:ea typeface=""/>
        <a:cs typeface=""/>
        <a:font script="Jpan" typeface="ヒラギノ明朝 Pro W3"/>
        <a:font script="Hans" typeface="宋体"/>
        <a:font script="Hant" typeface="新細明體"/>
      </a:minorFont>
    </a:fontScheme>
    <a:fmtScheme name="Form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60000"/>
                <a:satMod val="200000"/>
              </a:schemeClr>
              <a:schemeClr val="phClr">
                <a:shade val="90000"/>
                <a:satMod val="150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80000"/>
                <a:satMod val="135000"/>
              </a:schemeClr>
              <a:schemeClr val="phClr">
                <a:shade val="80000"/>
                <a:satMod val="150000"/>
              </a:schemeClr>
            </a:duotone>
          </a:blip>
          <a:tile tx="0" ty="0" sx="65000" sy="65000" flip="none" algn="tl"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>
              <a:shade val="90000"/>
              <a:alpha val="90000"/>
            </a:schemeClr>
          </a:solidFill>
          <a:prstDash val="solid"/>
          <a:miter/>
        </a:ln>
        <a:ln w="38100" cap="flat" cmpd="sng" algn="ctr">
          <a:solidFill>
            <a:schemeClr val="phClr">
              <a:shade val="85000"/>
              <a:alpha val="90000"/>
              <a:satMod val="125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88900" dist="38100" dir="5400000" sx="101000" sy="101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6000000"/>
            </a:lightRig>
          </a:scene3d>
          <a:sp3d prstMaterial="metal">
            <a:bevelT w="25400" h="12700" prst="artDeco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3">
            <a:duotone>
              <a:schemeClr val="phClr">
                <a:tint val="50000"/>
                <a:satMod val="250000"/>
              </a:schemeClr>
              <a:schemeClr val="phClr">
                <a:shade val="80000"/>
                <a:satMod val="175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tint val="10000"/>
                <a:satMod val="260000"/>
                <a:lumMod val="115000"/>
              </a:schemeClr>
              <a:schemeClr val="phClr">
                <a:shade val="75000"/>
                <a:satMod val="175000"/>
                <a:lumMod val="105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4C6323F8DBCC45A9EBFB98DC4EB0BC" ma:contentTypeVersion="0" ma:contentTypeDescription="Create a new document." ma:contentTypeScope="" ma:versionID="95d828745ee55eb15779940e08371e95">
  <xsd:schema xmlns:xsd="http://www.w3.org/2001/XMLSchema" xmlns:xs="http://www.w3.org/2001/XMLSchema" xmlns:p="http://schemas.microsoft.com/office/2006/metadata/properties" xmlns:ns2="849d90de-c72f-45ae-b926-9da29c61e453" targetNamespace="http://schemas.microsoft.com/office/2006/metadata/properties" ma:root="true" ma:fieldsID="e6ce36cc1962d99d10700ea48d9e3c37" ns2:_="">
    <xsd:import namespace="849d90de-c72f-45ae-b926-9da29c61e45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9d90de-c72f-45ae-b926-9da29c61e453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849d90de-c72f-45ae-b926-9da29c61e453">5C5F2UM2F2PU-1120-137</_dlc_DocId>
    <_dlc_DocIdUrl xmlns="849d90de-c72f-45ae-b926-9da29c61e453">
      <Url>https://connect.billanook.vic.edu.au/Curriculum/SeniorSchool/Year12/Humanities/Philosophy/_layouts/DocIdRedir.aspx?ID=5C5F2UM2F2PU-1120-137</Url>
      <Description>5C5F2UM2F2PU-1120-137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9E6C45C-EDA8-491A-B353-E0E6B9CE33A1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176D1F72-13E0-46A3-B48D-68BF8870FE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49d90de-c72f-45ae-b926-9da29c61e45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DEF3ABD-4886-423A-BA30-27ED9A4A2900}">
  <ds:schemaRefs>
    <ds:schemaRef ds:uri="http://schemas.microsoft.com/office/2006/metadata/properties"/>
    <ds:schemaRef ds:uri="http://purl.org/dc/terms/"/>
    <ds:schemaRef ds:uri="849d90de-c72f-45ae-b926-9da29c61e45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53742148-45F1-4FAD-8BB2-05C2EF3183C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703</TotalTime>
  <Words>2433</Words>
  <Application>Microsoft Office PowerPoint</Application>
  <PresentationFormat>On-screen Show (4:3)</PresentationFormat>
  <Paragraphs>232</Paragraphs>
  <Slides>43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8" baseType="lpstr">
      <vt:lpstr>Arial</vt:lpstr>
      <vt:lpstr>Calibri</vt:lpstr>
      <vt:lpstr>Garamond</vt:lpstr>
      <vt:lpstr>Wingdings</vt:lpstr>
      <vt:lpstr>Formal</vt:lpstr>
      <vt:lpstr>Philosophy Essay Writing (adapted from presentation by Year 12 Chief Examiner)</vt:lpstr>
      <vt:lpstr>Problems with Essay Writing</vt:lpstr>
      <vt:lpstr>Problems with Essay Writing</vt:lpstr>
      <vt:lpstr>Problems with Essay Writing</vt:lpstr>
      <vt:lpstr>Qualities of a Good Essay</vt:lpstr>
      <vt:lpstr>Qualities of a Good Essay</vt:lpstr>
      <vt:lpstr>Essay Structure</vt:lpstr>
      <vt:lpstr>Essay Structure</vt:lpstr>
      <vt:lpstr>Essay Structure</vt:lpstr>
      <vt:lpstr>Essay Structure</vt:lpstr>
      <vt:lpstr>PowerPoint Presentation</vt:lpstr>
      <vt:lpstr>Essay Structure</vt:lpstr>
      <vt:lpstr>Essay Structure</vt:lpstr>
      <vt:lpstr>Essay Structure</vt:lpstr>
      <vt:lpstr>Essay Structure</vt:lpstr>
      <vt:lpstr>Essay Structure</vt:lpstr>
      <vt:lpstr>Essay Structure</vt:lpstr>
      <vt:lpstr>Essay Structure</vt:lpstr>
      <vt:lpstr>Essay Structure</vt:lpstr>
      <vt:lpstr>Essay Structure</vt:lpstr>
      <vt:lpstr>Essay Structure</vt:lpstr>
      <vt:lpstr>Essay Structure</vt:lpstr>
      <vt:lpstr>Essay Structure</vt:lpstr>
      <vt:lpstr>Essay Structure</vt:lpstr>
      <vt:lpstr>Essay Structure</vt:lpstr>
      <vt:lpstr>Essay Structure</vt:lpstr>
      <vt:lpstr>Final Tips</vt:lpstr>
      <vt:lpstr>Final Tips</vt:lpstr>
      <vt:lpstr>Assessment Criteria</vt:lpstr>
      <vt:lpstr>Sample essay topics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Critically Compare</vt:lpstr>
      <vt:lpstr>Critically Compare</vt:lpstr>
      <vt:lpstr>Critically Compare</vt:lpstr>
      <vt:lpstr>Let’s have a go at critically comparing using this model</vt:lpstr>
      <vt:lpstr>Compare Terms/Phrases</vt:lpstr>
      <vt:lpstr>Critically Compare Tip</vt:lpstr>
      <vt:lpstr>Critically Compare Essay Structure</vt:lpstr>
      <vt:lpstr>Assessment Criteria</vt:lpstr>
    </vt:vector>
  </TitlesOfParts>
  <Company>MLR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Argument Evaluation and Essay Writing</dc:title>
  <dc:creator>Lenny Robinson-McCarthy</dc:creator>
  <cp:lastModifiedBy>Peter Clarkson</cp:lastModifiedBy>
  <cp:revision>57</cp:revision>
  <dcterms:created xsi:type="dcterms:W3CDTF">2013-04-23T00:47:16Z</dcterms:created>
  <dcterms:modified xsi:type="dcterms:W3CDTF">2017-05-22T04:19:25Z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0x0101003A4C6323F8DBCC45A9EBFB98DC4EB0BC</vt:lpwstr>
  </property>
  <property fmtid="{D5CDD505-2E9C-101B-9397-08002B2CF9AE}" pid="3" name="_dlc_DocIdItemGuid">
    <vt:lpwstr>df78a97f-d34f-48d0-a5f7-432f22637069</vt:lpwstr>
  </property>
</Properties>
</file>