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1A1A"/>
    <a:srgbClr val="0E0E0E"/>
    <a:srgbClr val="212121"/>
    <a:srgbClr val="F5F5F5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998"/>
    <p:restoredTop sz="94691"/>
  </p:normalViewPr>
  <p:slideViewPr>
    <p:cSldViewPr snapToGrid="0" snapToObjects="1">
      <p:cViewPr>
        <p:scale>
          <a:sx n="128" d="100"/>
          <a:sy n="128" d="100"/>
        </p:scale>
        <p:origin x="1864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86CB-08D5-1F45-B903-881D61336C7F}" type="datetimeFigureOut">
              <a:rPr lang="en-AU" smtClean="0"/>
              <a:t>16/7/19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DA28-3845-D749-AA01-8853E61DF1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3562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86CB-08D5-1F45-B903-881D61336C7F}" type="datetimeFigureOut">
              <a:rPr lang="en-AU" smtClean="0"/>
              <a:t>16/7/19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DA28-3845-D749-AA01-8853E61DF1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64673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86CB-08D5-1F45-B903-881D61336C7F}" type="datetimeFigureOut">
              <a:rPr lang="en-AU" smtClean="0"/>
              <a:t>16/7/19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DA28-3845-D749-AA01-8853E61DF1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14922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86CB-08D5-1F45-B903-881D61336C7F}" type="datetimeFigureOut">
              <a:rPr lang="en-AU" smtClean="0"/>
              <a:t>16/7/19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DA28-3845-D749-AA01-8853E61DF1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44371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86CB-08D5-1F45-B903-881D61336C7F}" type="datetimeFigureOut">
              <a:rPr lang="en-AU" smtClean="0"/>
              <a:t>16/7/19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DA28-3845-D749-AA01-8853E61DF1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92373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86CB-08D5-1F45-B903-881D61336C7F}" type="datetimeFigureOut">
              <a:rPr lang="en-AU" smtClean="0"/>
              <a:t>16/7/19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DA28-3845-D749-AA01-8853E61DF1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9101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86CB-08D5-1F45-B903-881D61336C7F}" type="datetimeFigureOut">
              <a:rPr lang="en-AU" smtClean="0"/>
              <a:t>16/7/19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DA28-3845-D749-AA01-8853E61DF1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4529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86CB-08D5-1F45-B903-881D61336C7F}" type="datetimeFigureOut">
              <a:rPr lang="en-AU" smtClean="0"/>
              <a:t>16/7/19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DA28-3845-D749-AA01-8853E61DF1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5304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86CB-08D5-1F45-B903-881D61336C7F}" type="datetimeFigureOut">
              <a:rPr lang="en-AU" smtClean="0"/>
              <a:t>16/7/19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DA28-3845-D749-AA01-8853E61DF1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45453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86CB-08D5-1F45-B903-881D61336C7F}" type="datetimeFigureOut">
              <a:rPr lang="en-AU" smtClean="0"/>
              <a:t>16/7/19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DA28-3845-D749-AA01-8853E61DF1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2592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86CB-08D5-1F45-B903-881D61336C7F}" type="datetimeFigureOut">
              <a:rPr lang="en-AU" smtClean="0"/>
              <a:t>16/7/19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DA28-3845-D749-AA01-8853E61DF1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7132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686CB-08D5-1F45-B903-881D61336C7F}" type="datetimeFigureOut">
              <a:rPr lang="en-AU" smtClean="0"/>
              <a:t>16/7/19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CDA28-3845-D749-AA01-8853E61DF1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27526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18491-C152-C84D-8E58-331BE6ADDE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324504"/>
            <a:ext cx="7772400" cy="2387600"/>
          </a:xfrm>
        </p:spPr>
        <p:txBody>
          <a:bodyPr/>
          <a:lstStyle/>
          <a:p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The Media Crisis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4C5EA9-A284-744C-933C-AFB3221FB6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84494"/>
            <a:ext cx="6858000" cy="2012577"/>
          </a:xfrm>
        </p:spPr>
        <p:txBody>
          <a:bodyPr>
            <a:normAutofit/>
          </a:bodyPr>
          <a:lstStyle/>
          <a:p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Andrew Lorimer</a:t>
            </a:r>
          </a:p>
          <a:p>
            <a:endParaRPr lang="en-AU" dirty="0">
              <a:solidFill>
                <a:schemeClr val="bg1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July 2019</a:t>
            </a:r>
          </a:p>
        </p:txBody>
      </p:sp>
    </p:spTree>
    <p:extLst>
      <p:ext uri="{BB962C8B-B14F-4D97-AF65-F5344CB8AC3E}">
        <p14:creationId xmlns:p14="http://schemas.microsoft.com/office/powerpoint/2010/main" val="3975357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5690B5C-E4D3-1A48-967D-DB94FA03F993}"/>
              </a:ext>
            </a:extLst>
          </p:cNvPr>
          <p:cNvSpPr txBox="1">
            <a:spLocks/>
          </p:cNvSpPr>
          <p:nvPr/>
        </p:nvSpPr>
        <p:spPr>
          <a:xfrm>
            <a:off x="584200" y="558800"/>
            <a:ext cx="8064500" cy="541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AU" sz="2400" i="1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“Journalism should be more like science. As far as possible, facts should be verifiable. If journalists want long-term credibility for their profession, they have to go in that direction. Have more respect for readers.” </a:t>
            </a:r>
            <a:endParaRPr lang="en-AU" sz="2400" i="1" dirty="0">
              <a:solidFill>
                <a:schemeClr val="bg1"/>
              </a:solidFill>
              <a:effectLst/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algn="r">
              <a:lnSpc>
                <a:spcPct val="150000"/>
              </a:lnSpc>
            </a:pPr>
            <a:r>
              <a:rPr lang="en-AU" sz="2400" dirty="0">
                <a:solidFill>
                  <a:schemeClr val="bg1"/>
                </a:solidFill>
                <a:effectLst/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Julian Assange</a:t>
            </a:r>
            <a:endParaRPr lang="en-AU" sz="1400" dirty="0">
              <a:solidFill>
                <a:schemeClr val="bg1"/>
              </a:solidFill>
              <a:effectLst/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1357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5690B5C-E4D3-1A48-967D-DB94FA03F993}"/>
              </a:ext>
            </a:extLst>
          </p:cNvPr>
          <p:cNvSpPr txBox="1">
            <a:spLocks/>
          </p:cNvSpPr>
          <p:nvPr/>
        </p:nvSpPr>
        <p:spPr>
          <a:xfrm>
            <a:off x="431800" y="139700"/>
            <a:ext cx="8483600" cy="660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40000"/>
              </a:lnSpc>
            </a:pPr>
            <a:r>
              <a:rPr lang="en-AU" sz="280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References </a:t>
            </a:r>
          </a:p>
          <a:p>
            <a:pPr lvl="1">
              <a:lnSpc>
                <a:spcPct val="140000"/>
              </a:lnSpc>
            </a:pPr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[1]	</a:t>
            </a:r>
            <a:r>
              <a:rPr lang="en-AU" dirty="0" err="1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Ananian</a:t>
            </a:r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-Welsh, Rebecca (5 June 2019). “Why the raids on Australian media 	presents a clear threat to democracy”. </a:t>
            </a:r>
            <a:r>
              <a:rPr lang="en-AU" i="1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The Conversation</a:t>
            </a:r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. </a:t>
            </a:r>
          </a:p>
          <a:p>
            <a:pPr lvl="1">
              <a:lnSpc>
                <a:spcPct val="140000"/>
              </a:lnSpc>
            </a:pPr>
            <a:endParaRPr lang="en-AU" sz="1000" dirty="0">
              <a:solidFill>
                <a:schemeClr val="bg1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lvl="1">
              <a:lnSpc>
                <a:spcPct val="140000"/>
              </a:lnSpc>
            </a:pPr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[2]	Mann, Monique (15 August 2018). “The devil is in the detail of government bill 	to enable access to communications data”. </a:t>
            </a:r>
            <a:r>
              <a:rPr lang="en-AU" i="1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The Conversation</a:t>
            </a:r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. </a:t>
            </a:r>
          </a:p>
          <a:p>
            <a:pPr lvl="1">
              <a:lnSpc>
                <a:spcPct val="140000"/>
              </a:lnSpc>
            </a:pPr>
            <a:endParaRPr lang="en-AU" sz="900" dirty="0">
              <a:solidFill>
                <a:schemeClr val="bg1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lvl="1">
              <a:lnSpc>
                <a:spcPct val="140000"/>
              </a:lnSpc>
            </a:pPr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[3]	</a:t>
            </a:r>
            <a:r>
              <a:rPr lang="en-AU" dirty="0" err="1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Azoulay</a:t>
            </a:r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, A; UNESCO (2018). “World trends in freedom of expression and media 	development: global report 2017/2018”. ISBN 978-92-3-100242-7. </a:t>
            </a:r>
          </a:p>
          <a:p>
            <a:pPr lvl="1">
              <a:lnSpc>
                <a:spcPct val="140000"/>
              </a:lnSpc>
            </a:pPr>
            <a:endParaRPr lang="en-AU" sz="900" dirty="0">
              <a:solidFill>
                <a:schemeClr val="bg1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lvl="1">
              <a:lnSpc>
                <a:spcPct val="140000"/>
              </a:lnSpc>
            </a:pPr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[4]	Parker, Samuel (2015). “‘Unwanted invaders’: The representation of refugees and 	asylum seekers int he UK and Australian print media”. Cardiff University. </a:t>
            </a:r>
          </a:p>
          <a:p>
            <a:pPr lvl="1">
              <a:lnSpc>
                <a:spcPct val="140000"/>
              </a:lnSpc>
            </a:pPr>
            <a:endParaRPr lang="en-AU" sz="900" dirty="0">
              <a:solidFill>
                <a:schemeClr val="bg1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lvl="1">
              <a:lnSpc>
                <a:spcPct val="140000"/>
              </a:lnSpc>
            </a:pPr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[5]	Rosen, Jay (12 June 2019). “Key steps in the citizens agenda style of campaign 	coverage”. </a:t>
            </a:r>
            <a:r>
              <a:rPr lang="en-AU" i="1" dirty="0" err="1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PressThink</a:t>
            </a:r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. Carter Journalism Institute, New York University. </a:t>
            </a:r>
          </a:p>
          <a:p>
            <a:pPr lvl="1">
              <a:lnSpc>
                <a:spcPct val="140000"/>
              </a:lnSpc>
            </a:pPr>
            <a:endParaRPr lang="en-AU" sz="900" dirty="0">
              <a:solidFill>
                <a:schemeClr val="bg1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lvl="1">
              <a:lnSpc>
                <a:spcPct val="140000"/>
              </a:lnSpc>
            </a:pPr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[6]	Morris, Gaven (28 September 2018). “ABC’s independence is our most precious 	asset”. </a:t>
            </a:r>
            <a:r>
              <a:rPr lang="en-AU" i="1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ABC News</a:t>
            </a:r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. </a:t>
            </a:r>
          </a:p>
          <a:p>
            <a:pPr lvl="1">
              <a:lnSpc>
                <a:spcPct val="140000"/>
              </a:lnSpc>
            </a:pPr>
            <a:endParaRPr lang="en-AU" sz="800" dirty="0">
              <a:solidFill>
                <a:schemeClr val="bg1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lvl="1">
              <a:lnSpc>
                <a:spcPct val="140000"/>
              </a:lnSpc>
            </a:pPr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[7]	Lyons, John (15 July 2019). “AFP raid on ABC reveals investigative journalism 	being put in same category as criminality”. </a:t>
            </a:r>
            <a:r>
              <a:rPr lang="en-AU" i="1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ABC News</a:t>
            </a:r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. </a:t>
            </a:r>
          </a:p>
          <a:p>
            <a:pPr lvl="1">
              <a:lnSpc>
                <a:spcPct val="140000"/>
              </a:lnSpc>
            </a:pPr>
            <a:endParaRPr lang="en-AU" sz="900" dirty="0">
              <a:solidFill>
                <a:schemeClr val="bg1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lvl="1">
              <a:lnSpc>
                <a:spcPct val="140000"/>
              </a:lnSpc>
            </a:pPr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[8]	Images used under Creative Commons license from Public Media Alliance, </a:t>
            </a:r>
            <a:r>
              <a:rPr lang="az-Cyrl-AZ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Борис </a:t>
            </a:r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	</a:t>
            </a:r>
            <a:r>
              <a:rPr lang="en-AU" dirty="0" err="1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Kovačić</a:t>
            </a:r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, and Associated Press</a:t>
            </a:r>
            <a:endParaRPr lang="en-AU" sz="100" dirty="0">
              <a:solidFill>
                <a:schemeClr val="bg1"/>
              </a:solidFill>
              <a:effectLst/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649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C012B76-0E55-E342-A48A-54619133F1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4144" y="1253331"/>
            <a:ext cx="7735712" cy="4351338"/>
          </a:xfr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8EECCC14-6047-4940-8010-29C1F9D40E78}"/>
              </a:ext>
            </a:extLst>
          </p:cNvPr>
          <p:cNvSpPr txBox="1">
            <a:spLocks/>
          </p:cNvSpPr>
          <p:nvPr/>
        </p:nvSpPr>
        <p:spPr>
          <a:xfrm>
            <a:off x="7015922" y="6242423"/>
            <a:ext cx="2128078" cy="61557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AU" sz="105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Image: Public Media Alliance</a:t>
            </a:r>
          </a:p>
        </p:txBody>
      </p:sp>
    </p:spTree>
    <p:extLst>
      <p:ext uri="{BB962C8B-B14F-4D97-AF65-F5344CB8AC3E}">
        <p14:creationId xmlns:p14="http://schemas.microsoft.com/office/powerpoint/2010/main" val="2895197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5690B5C-E4D3-1A48-967D-DB94FA03F993}"/>
              </a:ext>
            </a:extLst>
          </p:cNvPr>
          <p:cNvSpPr txBox="1">
            <a:spLocks/>
          </p:cNvSpPr>
          <p:nvPr/>
        </p:nvSpPr>
        <p:spPr>
          <a:xfrm>
            <a:off x="685800" y="2235200"/>
            <a:ext cx="77724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AU" sz="480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Source confidentiality</a:t>
            </a:r>
          </a:p>
        </p:txBody>
      </p:sp>
    </p:spTree>
    <p:extLst>
      <p:ext uri="{BB962C8B-B14F-4D97-AF65-F5344CB8AC3E}">
        <p14:creationId xmlns:p14="http://schemas.microsoft.com/office/powerpoint/2010/main" val="3379780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5690B5C-E4D3-1A48-967D-DB94FA03F993}"/>
              </a:ext>
            </a:extLst>
          </p:cNvPr>
          <p:cNvSpPr txBox="1">
            <a:spLocks/>
          </p:cNvSpPr>
          <p:nvPr/>
        </p:nvSpPr>
        <p:spPr>
          <a:xfrm>
            <a:off x="685800" y="558800"/>
            <a:ext cx="7772400" cy="541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AU" sz="480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“interactions with sources</a:t>
            </a:r>
          </a:p>
          <a:p>
            <a:pPr algn="ctr">
              <a:lnSpc>
                <a:spcPct val="150000"/>
              </a:lnSpc>
            </a:pPr>
            <a:r>
              <a:rPr lang="en-AU" sz="480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are the nuts and bolts</a:t>
            </a:r>
            <a:br>
              <a:rPr lang="en-AU" sz="480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</a:br>
            <a:r>
              <a:rPr lang="en-AU" sz="480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of being a reporter”</a:t>
            </a:r>
          </a:p>
          <a:p>
            <a:pPr algn="ctr"/>
            <a:endParaRPr lang="en-AU" sz="4800" dirty="0">
              <a:solidFill>
                <a:schemeClr val="bg1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algn="ctr"/>
            <a:endParaRPr lang="en-AU" sz="4800" dirty="0">
              <a:solidFill>
                <a:schemeClr val="bg1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algn="ctr"/>
            <a:endParaRPr lang="en-AU" sz="4800" dirty="0">
              <a:solidFill>
                <a:schemeClr val="bg1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algn="ctr"/>
            <a:r>
              <a:rPr lang="en-AU" sz="2400" i="1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Anthony Funnel, ABC</a:t>
            </a:r>
          </a:p>
        </p:txBody>
      </p:sp>
    </p:spTree>
    <p:extLst>
      <p:ext uri="{BB962C8B-B14F-4D97-AF65-F5344CB8AC3E}">
        <p14:creationId xmlns:p14="http://schemas.microsoft.com/office/powerpoint/2010/main" val="344909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E0B1DD3-1039-944A-AF4A-6A58E88A52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200" y="533997"/>
            <a:ext cx="7721600" cy="501904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2876DAD-EB47-5849-8C78-66A8625D182D}"/>
              </a:ext>
            </a:extLst>
          </p:cNvPr>
          <p:cNvSpPr txBox="1">
            <a:spLocks/>
          </p:cNvSpPr>
          <p:nvPr/>
        </p:nvSpPr>
        <p:spPr>
          <a:xfrm>
            <a:off x="711200" y="4933577"/>
            <a:ext cx="77724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AU" sz="320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Ukraine, 2018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B3C32B6-8E9F-4842-A512-216EBC7555AD}"/>
              </a:ext>
            </a:extLst>
          </p:cNvPr>
          <p:cNvSpPr txBox="1">
            <a:spLocks/>
          </p:cNvSpPr>
          <p:nvPr/>
        </p:nvSpPr>
        <p:spPr>
          <a:xfrm>
            <a:off x="7015922" y="6242423"/>
            <a:ext cx="2128078" cy="61557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AU" sz="105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Image: </a:t>
            </a:r>
            <a:r>
              <a:rPr lang="az-Cyrl-AZ" sz="105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Борис</a:t>
            </a:r>
            <a:r>
              <a:rPr lang="en-AU" sz="105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AU" sz="1050" dirty="0" err="1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Kovačić</a:t>
            </a:r>
            <a:endParaRPr lang="en-AU" sz="1050" i="1" dirty="0">
              <a:solidFill>
                <a:schemeClr val="bg1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5808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FCA45CD-D6E8-B245-96F2-51B37D749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46" y="918972"/>
            <a:ext cx="7711108" cy="43434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1F0B30D-4237-FD4E-B478-4AED5E50AAE8}"/>
              </a:ext>
            </a:extLst>
          </p:cNvPr>
          <p:cNvSpPr txBox="1">
            <a:spLocks/>
          </p:cNvSpPr>
          <p:nvPr/>
        </p:nvSpPr>
        <p:spPr>
          <a:xfrm>
            <a:off x="711200" y="4933577"/>
            <a:ext cx="77724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AU" sz="320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Annika Smethurst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6E32359-D997-3B43-94E3-9DC69F9A5D8E}"/>
              </a:ext>
            </a:extLst>
          </p:cNvPr>
          <p:cNvSpPr txBox="1">
            <a:spLocks/>
          </p:cNvSpPr>
          <p:nvPr/>
        </p:nvSpPr>
        <p:spPr>
          <a:xfrm>
            <a:off x="7015922" y="6242423"/>
            <a:ext cx="2128078" cy="61557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AU" sz="105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Image: AP</a:t>
            </a:r>
          </a:p>
        </p:txBody>
      </p:sp>
    </p:spTree>
    <p:extLst>
      <p:ext uri="{BB962C8B-B14F-4D97-AF65-F5344CB8AC3E}">
        <p14:creationId xmlns:p14="http://schemas.microsoft.com/office/powerpoint/2010/main" val="3484435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030384B-15EF-6744-AE32-DF413CDF18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123" y="930883"/>
            <a:ext cx="7429754" cy="8322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697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5690B5C-E4D3-1A48-967D-DB94FA03F993}"/>
              </a:ext>
            </a:extLst>
          </p:cNvPr>
          <p:cNvSpPr txBox="1">
            <a:spLocks/>
          </p:cNvSpPr>
          <p:nvPr/>
        </p:nvSpPr>
        <p:spPr>
          <a:xfrm>
            <a:off x="381000" y="558800"/>
            <a:ext cx="8331200" cy="541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en-AU" sz="280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“Every individual should have the right to ascertain […] what personal data is stored in automatic</a:t>
            </a:r>
          </a:p>
          <a:p>
            <a:pPr algn="ctr">
              <a:lnSpc>
                <a:spcPct val="120000"/>
              </a:lnSpc>
            </a:pPr>
            <a:r>
              <a:rPr lang="en-AU" sz="280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data files, and for what purposes”</a:t>
            </a:r>
          </a:p>
          <a:p>
            <a:pPr algn="ctr">
              <a:lnSpc>
                <a:spcPct val="120000"/>
              </a:lnSpc>
            </a:pPr>
            <a:endParaRPr lang="en-AU" sz="2800" dirty="0">
              <a:solidFill>
                <a:schemeClr val="bg1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algn="ctr">
              <a:lnSpc>
                <a:spcPct val="120000"/>
              </a:lnSpc>
            </a:pPr>
            <a:r>
              <a:rPr lang="en-AU" sz="2000" i="1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UN Covenant on Civil and Political Rights</a:t>
            </a:r>
            <a:endParaRPr lang="en-AU" sz="2400" dirty="0">
              <a:solidFill>
                <a:schemeClr val="bg1"/>
              </a:solidFill>
              <a:effectLst/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431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5690B5C-E4D3-1A48-967D-DB94FA03F993}"/>
              </a:ext>
            </a:extLst>
          </p:cNvPr>
          <p:cNvSpPr txBox="1">
            <a:spLocks/>
          </p:cNvSpPr>
          <p:nvPr/>
        </p:nvSpPr>
        <p:spPr>
          <a:xfrm>
            <a:off x="381000" y="558800"/>
            <a:ext cx="8331200" cy="541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en-AU" sz="280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“The free communication of information and ideas about public and political issues is essential.</a:t>
            </a:r>
          </a:p>
          <a:p>
            <a:pPr algn="ctr">
              <a:lnSpc>
                <a:spcPct val="120000"/>
              </a:lnSpc>
            </a:pPr>
            <a:r>
              <a:rPr lang="en-AU" sz="280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This implies a free press able to comment on</a:t>
            </a:r>
          </a:p>
          <a:p>
            <a:pPr algn="ctr">
              <a:lnSpc>
                <a:spcPct val="120000"/>
              </a:lnSpc>
            </a:pPr>
            <a:r>
              <a:rPr lang="en-AU" sz="280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public issues and to inform public opinion</a:t>
            </a:r>
          </a:p>
          <a:p>
            <a:pPr algn="ctr">
              <a:lnSpc>
                <a:spcPct val="120000"/>
              </a:lnSpc>
            </a:pPr>
            <a:r>
              <a:rPr lang="en-AU" sz="280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without censorship or restraint.” </a:t>
            </a:r>
          </a:p>
          <a:p>
            <a:pPr algn="ctr">
              <a:lnSpc>
                <a:spcPct val="120000"/>
              </a:lnSpc>
            </a:pPr>
            <a:endParaRPr lang="en-AU" sz="2800" dirty="0">
              <a:solidFill>
                <a:schemeClr val="bg1"/>
              </a:solidFill>
              <a:effectLst/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algn="ctr">
              <a:lnSpc>
                <a:spcPct val="120000"/>
              </a:lnSpc>
            </a:pPr>
            <a:r>
              <a:rPr lang="en-AU" sz="2000" i="1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Adapted from UN Covenant on Civil and Political Rights</a:t>
            </a:r>
            <a:endParaRPr lang="en-AU" sz="2000" dirty="0">
              <a:solidFill>
                <a:schemeClr val="bg1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algn="ctr">
              <a:lnSpc>
                <a:spcPct val="120000"/>
              </a:lnSpc>
            </a:pPr>
            <a:endParaRPr lang="en-AU" sz="2800" dirty="0">
              <a:solidFill>
                <a:schemeClr val="bg1"/>
              </a:solidFill>
              <a:effectLst/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147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1044</TotalTime>
  <Words>160</Words>
  <Application>Microsoft Macintosh PowerPoint</Application>
  <PresentationFormat>On-screen Show (4:3)</PresentationFormat>
  <Paragraphs>44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CMU Sans Serif Medium</vt:lpstr>
      <vt:lpstr>Office Theme</vt:lpstr>
      <vt:lpstr>The Media Crisis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Media Crisis</dc:title>
  <dc:creator>Andrew Lorimer</dc:creator>
  <cp:lastModifiedBy>Andrew Lorimer</cp:lastModifiedBy>
  <cp:revision>7</cp:revision>
  <dcterms:created xsi:type="dcterms:W3CDTF">2019-07-16T05:34:50Z</dcterms:created>
  <dcterms:modified xsi:type="dcterms:W3CDTF">2019-07-17T03:30:49Z</dcterms:modified>
</cp:coreProperties>
</file>